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7B3EFD4E" w14:textId="77777777" w:rsidR="00797232" w:rsidRDefault="00797232" w:rsidP="00797232">
      <w:pPr>
        <w:jc w:val="center"/>
      </w:pPr>
    </w:p>
    <w:p w14:paraId="65C02467" w14:textId="3A888CE0" w:rsidR="006D1516" w:rsidRDefault="00797232" w:rsidP="00797232">
      <w:pPr>
        <w:jc w:val="center"/>
      </w:pPr>
      <w:r>
        <w:rPr>
          <w:noProof/>
        </w:rPr>
        <w:drawing>
          <wp:inline distT="0" distB="0" distL="0" distR="0" wp14:anchorId="53A1AAEC" wp14:editId="4464F337">
            <wp:extent cx="3389283" cy="3215349"/>
            <wp:effectExtent l="0" t="0" r="1905"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a:picLocks noChangeAspect="1" noChangeArrowheads="1"/>
                    </pic:cNvPicPr>
                  </pic:nvPicPr>
                  <pic:blipFill>
                    <a:blip r:embed="rId11" cstate="print">
                      <a:extLst>
                        <a:ext uri="{28A0092B-C50C-407E-A947-70E740481C1C}">
                          <a14:useLocalDpi xmlns:a14="http://schemas.microsoft.com/office/drawing/2010/main" val="0"/>
                        </a:ext>
                      </a:extLst>
                    </a:blip>
                    <a:stretch>
                      <a:fillRect/>
                    </a:stretch>
                  </pic:blipFill>
                  <pic:spPr bwMode="auto">
                    <a:xfrm>
                      <a:off x="0" y="0"/>
                      <a:ext cx="3389283" cy="3215349"/>
                    </a:xfrm>
                    <a:prstGeom prst="rect">
                      <a:avLst/>
                    </a:prstGeom>
                    <a:noFill/>
                    <a:ln>
                      <a:noFill/>
                    </a:ln>
                  </pic:spPr>
                </pic:pic>
              </a:graphicData>
            </a:graphic>
          </wp:inline>
        </w:drawing>
      </w:r>
    </w:p>
    <w:p w14:paraId="23914AD0" w14:textId="798B6A99" w:rsidR="00797232" w:rsidRDefault="00797232" w:rsidP="00797232">
      <w:pPr>
        <w:jc w:val="center"/>
      </w:pPr>
    </w:p>
    <w:p w14:paraId="748574CD" w14:textId="77777777" w:rsidR="00797232" w:rsidRDefault="00797232" w:rsidP="00797232">
      <w:pPr>
        <w:jc w:val="center"/>
      </w:pPr>
    </w:p>
    <w:p w14:paraId="66B5ECCF" w14:textId="6C4AA168" w:rsidR="00797232" w:rsidRDefault="00797232" w:rsidP="00797232">
      <w:pPr>
        <w:jc w:val="center"/>
      </w:pPr>
    </w:p>
    <w:p w14:paraId="061EF551" w14:textId="0CCF9826" w:rsidR="00797232" w:rsidRPr="00CC0973" w:rsidRDefault="00797232" w:rsidP="00797232">
      <w:pPr>
        <w:jc w:val="center"/>
        <w:rPr>
          <w:rFonts w:ascii="Calibri" w:hAnsi="Calibri" w:cs="Calibri"/>
          <w:b/>
          <w:bCs/>
          <w:sz w:val="96"/>
          <w:szCs w:val="96"/>
        </w:rPr>
      </w:pPr>
      <w:r w:rsidRPr="00CC0973">
        <w:rPr>
          <w:rFonts w:ascii="Calibri" w:hAnsi="Calibri" w:cs="Calibri"/>
          <w:b/>
          <w:bCs/>
          <w:sz w:val="96"/>
          <w:szCs w:val="96"/>
        </w:rPr>
        <w:t>Student Handbook</w:t>
      </w:r>
    </w:p>
    <w:p w14:paraId="130C9E42" w14:textId="27B2198E" w:rsidR="00797232" w:rsidRDefault="00797232" w:rsidP="00797232">
      <w:pPr>
        <w:jc w:val="center"/>
        <w:rPr>
          <w:rFonts w:ascii="Comic Sans MS" w:hAnsi="Comic Sans MS" w:cstheme="minorHAnsi"/>
          <w:sz w:val="96"/>
          <w:szCs w:val="96"/>
        </w:rPr>
      </w:pPr>
      <w:r w:rsidRPr="00CC0973">
        <w:rPr>
          <w:rFonts w:ascii="Calibri" w:hAnsi="Calibri" w:cs="Calibri"/>
          <w:b/>
          <w:bCs/>
          <w:sz w:val="96"/>
          <w:szCs w:val="96"/>
        </w:rPr>
        <w:t>202</w:t>
      </w:r>
      <w:r w:rsidR="008C74CA" w:rsidRPr="00CC0973">
        <w:rPr>
          <w:rFonts w:ascii="Calibri" w:hAnsi="Calibri" w:cs="Calibri"/>
          <w:b/>
          <w:bCs/>
          <w:sz w:val="96"/>
          <w:szCs w:val="96"/>
        </w:rPr>
        <w:t>6</w:t>
      </w:r>
      <w:r w:rsidRPr="00CC0973">
        <w:rPr>
          <w:rFonts w:ascii="Calibri" w:hAnsi="Calibri" w:cs="Calibri"/>
          <w:b/>
          <w:bCs/>
          <w:sz w:val="96"/>
          <w:szCs w:val="96"/>
        </w:rPr>
        <w:t>-202</w:t>
      </w:r>
      <w:r w:rsidR="008C74CA" w:rsidRPr="00CC0973">
        <w:rPr>
          <w:rFonts w:ascii="Calibri" w:hAnsi="Calibri" w:cs="Calibri"/>
          <w:b/>
          <w:bCs/>
          <w:sz w:val="96"/>
          <w:szCs w:val="96"/>
        </w:rPr>
        <w:t>7</w:t>
      </w:r>
    </w:p>
    <w:p w14:paraId="4700EAF4" w14:textId="09427793" w:rsidR="00797232" w:rsidRDefault="00797232" w:rsidP="00797232">
      <w:pPr>
        <w:jc w:val="center"/>
        <w:rPr>
          <w:rFonts w:ascii="Comic Sans MS" w:hAnsi="Comic Sans MS" w:cstheme="minorHAnsi"/>
          <w:sz w:val="96"/>
          <w:szCs w:val="96"/>
        </w:rPr>
      </w:pPr>
    </w:p>
    <w:p w14:paraId="55F20038" w14:textId="0F4EB8BE" w:rsidR="00797232" w:rsidRPr="00CC0973" w:rsidRDefault="00291B86" w:rsidP="00797232">
      <w:pPr>
        <w:spacing w:line="240" w:lineRule="auto"/>
        <w:rPr>
          <w:rFonts w:cstheme="minorHAnsi"/>
          <w:sz w:val="20"/>
          <w:szCs w:val="20"/>
        </w:rPr>
      </w:pPr>
      <w:r w:rsidRPr="00CC0973">
        <w:rPr>
          <w:rFonts w:cstheme="minorHAnsi"/>
          <w:sz w:val="20"/>
          <w:szCs w:val="20"/>
        </w:rPr>
        <w:t xml:space="preserve">Revised </w:t>
      </w:r>
      <w:r w:rsidR="008C74CA" w:rsidRPr="00CC0973">
        <w:rPr>
          <w:rFonts w:cstheme="minorHAnsi"/>
          <w:sz w:val="20"/>
          <w:szCs w:val="20"/>
        </w:rPr>
        <w:t>July 2026</w:t>
      </w:r>
    </w:p>
    <w:p w14:paraId="4647A1A1" w14:textId="77777777" w:rsidR="00291B86" w:rsidRPr="00291B86" w:rsidRDefault="00291B86" w:rsidP="00797232">
      <w:pPr>
        <w:spacing w:line="240" w:lineRule="auto"/>
        <w:rPr>
          <w:rFonts w:ascii="Comic Sans MS" w:hAnsi="Comic Sans MS" w:cstheme="minorHAnsi"/>
          <w:sz w:val="20"/>
          <w:szCs w:val="20"/>
        </w:rPr>
      </w:pPr>
    </w:p>
    <w:p w14:paraId="3D29CC72" w14:textId="66C7E224" w:rsidR="00797232" w:rsidRPr="001D0939" w:rsidRDefault="00797232" w:rsidP="00797232">
      <w:pPr>
        <w:spacing w:line="240" w:lineRule="auto"/>
        <w:jc w:val="center"/>
        <w:rPr>
          <w:rFonts w:cstheme="minorHAnsi"/>
          <w:sz w:val="32"/>
          <w:szCs w:val="32"/>
        </w:rPr>
      </w:pPr>
      <w:r w:rsidRPr="001D0939">
        <w:rPr>
          <w:rFonts w:cstheme="minorHAnsi"/>
          <w:sz w:val="32"/>
          <w:szCs w:val="32"/>
        </w:rPr>
        <w:t>Table of Contents</w:t>
      </w:r>
    </w:p>
    <w:p w14:paraId="16260D3E" w14:textId="1EFDEAC1" w:rsidR="00797232" w:rsidRPr="009A36FF" w:rsidRDefault="00797232" w:rsidP="00797232">
      <w:pPr>
        <w:pStyle w:val="ListParagraph"/>
        <w:numPr>
          <w:ilvl w:val="0"/>
          <w:numId w:val="1"/>
        </w:numPr>
        <w:spacing w:line="240" w:lineRule="auto"/>
        <w:rPr>
          <w:rFonts w:cstheme="minorHAnsi"/>
          <w:b/>
          <w:bCs/>
          <w:sz w:val="24"/>
          <w:szCs w:val="24"/>
        </w:rPr>
      </w:pPr>
      <w:r w:rsidRPr="009A36FF">
        <w:rPr>
          <w:rFonts w:cstheme="minorHAnsi"/>
          <w:b/>
          <w:bCs/>
          <w:sz w:val="24"/>
          <w:szCs w:val="24"/>
        </w:rPr>
        <w:lastRenderedPageBreak/>
        <w:t>Program Introduction</w:t>
      </w:r>
    </w:p>
    <w:p w14:paraId="0E239EBF" w14:textId="68EC88A7" w:rsidR="00333B61" w:rsidRPr="00473AF9" w:rsidRDefault="00333B61" w:rsidP="00333B61">
      <w:pPr>
        <w:pStyle w:val="ListParagraph"/>
        <w:numPr>
          <w:ilvl w:val="1"/>
          <w:numId w:val="1"/>
        </w:numPr>
        <w:spacing w:line="240" w:lineRule="auto"/>
        <w:rPr>
          <w:rFonts w:cstheme="minorHAnsi"/>
          <w:sz w:val="24"/>
          <w:szCs w:val="24"/>
        </w:rPr>
      </w:pPr>
      <w:r w:rsidRPr="00473AF9">
        <w:rPr>
          <w:rFonts w:cstheme="minorHAnsi"/>
          <w:sz w:val="24"/>
          <w:szCs w:val="24"/>
        </w:rPr>
        <w:t>Program Administration</w:t>
      </w:r>
      <w:r w:rsidR="001609B5" w:rsidRPr="00473AF9">
        <w:rPr>
          <w:rFonts w:cstheme="minorHAnsi"/>
          <w:sz w:val="24"/>
          <w:szCs w:val="24"/>
        </w:rPr>
        <w:tab/>
      </w:r>
    </w:p>
    <w:p w14:paraId="55435039" w14:textId="04460279" w:rsidR="001609B5" w:rsidRPr="00473AF9" w:rsidRDefault="001609B5" w:rsidP="001609B5">
      <w:pPr>
        <w:pStyle w:val="ListParagraph"/>
        <w:numPr>
          <w:ilvl w:val="2"/>
          <w:numId w:val="1"/>
        </w:numPr>
        <w:spacing w:line="240" w:lineRule="auto"/>
        <w:rPr>
          <w:rFonts w:cstheme="minorHAnsi"/>
          <w:sz w:val="24"/>
          <w:szCs w:val="24"/>
        </w:rPr>
      </w:pPr>
      <w:r w:rsidRPr="00473AF9">
        <w:rPr>
          <w:rFonts w:cstheme="minorHAnsi"/>
          <w:sz w:val="24"/>
          <w:szCs w:val="24"/>
        </w:rPr>
        <w:t>Lines of Authority</w:t>
      </w:r>
    </w:p>
    <w:p w14:paraId="5CA78F18" w14:textId="58D2EF3B" w:rsidR="00333B61" w:rsidRPr="00473AF9" w:rsidRDefault="00970735" w:rsidP="00333B61">
      <w:pPr>
        <w:pStyle w:val="ListParagraph"/>
        <w:numPr>
          <w:ilvl w:val="1"/>
          <w:numId w:val="1"/>
        </w:numPr>
        <w:spacing w:line="240" w:lineRule="auto"/>
        <w:rPr>
          <w:rFonts w:cstheme="minorHAnsi"/>
          <w:sz w:val="24"/>
          <w:szCs w:val="24"/>
        </w:rPr>
      </w:pPr>
      <w:r w:rsidRPr="00473AF9">
        <w:rPr>
          <w:rFonts w:cstheme="minorHAnsi"/>
          <w:sz w:val="24"/>
          <w:szCs w:val="24"/>
        </w:rPr>
        <w:t>Program Handbook Disclaimer and Signature Form</w:t>
      </w:r>
    </w:p>
    <w:p w14:paraId="2F3097AE" w14:textId="0BE08781" w:rsidR="00970735" w:rsidRPr="00473AF9" w:rsidRDefault="00970735" w:rsidP="00333B61">
      <w:pPr>
        <w:pStyle w:val="ListParagraph"/>
        <w:numPr>
          <w:ilvl w:val="1"/>
          <w:numId w:val="1"/>
        </w:numPr>
        <w:spacing w:line="240" w:lineRule="auto"/>
        <w:rPr>
          <w:rFonts w:cstheme="minorHAnsi"/>
          <w:sz w:val="24"/>
          <w:szCs w:val="24"/>
        </w:rPr>
      </w:pPr>
      <w:r w:rsidRPr="00473AF9">
        <w:rPr>
          <w:rFonts w:cstheme="minorHAnsi"/>
          <w:sz w:val="24"/>
          <w:szCs w:val="24"/>
        </w:rPr>
        <w:t>Program Information</w:t>
      </w:r>
    </w:p>
    <w:p w14:paraId="3FBB18F6" w14:textId="47853EF8" w:rsidR="00970735" w:rsidRPr="00473AF9" w:rsidRDefault="00970735" w:rsidP="00970735">
      <w:pPr>
        <w:pStyle w:val="ListParagraph"/>
        <w:numPr>
          <w:ilvl w:val="2"/>
          <w:numId w:val="1"/>
        </w:numPr>
        <w:spacing w:line="240" w:lineRule="auto"/>
        <w:rPr>
          <w:rFonts w:cstheme="minorHAnsi"/>
          <w:sz w:val="24"/>
          <w:szCs w:val="24"/>
        </w:rPr>
      </w:pPr>
      <w:r w:rsidRPr="00473AF9">
        <w:rPr>
          <w:rFonts w:cstheme="minorHAnsi"/>
          <w:sz w:val="24"/>
          <w:szCs w:val="24"/>
        </w:rPr>
        <w:t>Description</w:t>
      </w:r>
    </w:p>
    <w:p w14:paraId="5DCD7B78" w14:textId="5FBDFB23" w:rsidR="00970735" w:rsidRPr="00473AF9" w:rsidRDefault="00970735" w:rsidP="00970735">
      <w:pPr>
        <w:pStyle w:val="ListParagraph"/>
        <w:numPr>
          <w:ilvl w:val="2"/>
          <w:numId w:val="1"/>
        </w:numPr>
        <w:spacing w:line="240" w:lineRule="auto"/>
        <w:rPr>
          <w:rFonts w:cstheme="minorHAnsi"/>
          <w:sz w:val="24"/>
          <w:szCs w:val="24"/>
        </w:rPr>
      </w:pPr>
      <w:r w:rsidRPr="00473AF9">
        <w:rPr>
          <w:rFonts w:cstheme="minorHAnsi"/>
          <w:sz w:val="24"/>
          <w:szCs w:val="24"/>
        </w:rPr>
        <w:t>Purpose</w:t>
      </w:r>
    </w:p>
    <w:p w14:paraId="3FD56569" w14:textId="44C5668A" w:rsidR="00970735" w:rsidRPr="00473AF9" w:rsidRDefault="00970735" w:rsidP="00A50280">
      <w:pPr>
        <w:pStyle w:val="ListParagraph"/>
        <w:numPr>
          <w:ilvl w:val="2"/>
          <w:numId w:val="1"/>
        </w:numPr>
        <w:spacing w:line="240" w:lineRule="auto"/>
        <w:rPr>
          <w:rFonts w:cstheme="minorHAnsi"/>
          <w:sz w:val="24"/>
          <w:szCs w:val="24"/>
        </w:rPr>
      </w:pPr>
      <w:r w:rsidRPr="00473AF9">
        <w:rPr>
          <w:rFonts w:cstheme="minorHAnsi"/>
          <w:sz w:val="24"/>
          <w:szCs w:val="24"/>
        </w:rPr>
        <w:t>Accreditation</w:t>
      </w:r>
    </w:p>
    <w:p w14:paraId="4A952EC9" w14:textId="5BD44BA2" w:rsidR="009F6BF1" w:rsidRPr="00473AF9" w:rsidRDefault="009F6BF1" w:rsidP="009F6BF1">
      <w:pPr>
        <w:pStyle w:val="ListParagraph"/>
        <w:numPr>
          <w:ilvl w:val="1"/>
          <w:numId w:val="1"/>
        </w:numPr>
        <w:spacing w:line="240" w:lineRule="auto"/>
        <w:rPr>
          <w:rFonts w:cstheme="minorHAnsi"/>
          <w:sz w:val="24"/>
          <w:szCs w:val="24"/>
        </w:rPr>
      </w:pPr>
      <w:r w:rsidRPr="00473AF9">
        <w:rPr>
          <w:rFonts w:cstheme="minorHAnsi"/>
          <w:sz w:val="24"/>
          <w:szCs w:val="24"/>
        </w:rPr>
        <w:t>Mission and Goals of the OTA Program</w:t>
      </w:r>
    </w:p>
    <w:p w14:paraId="06C4C0A9" w14:textId="79EA51B6" w:rsidR="00333B61" w:rsidRPr="00473AF9" w:rsidRDefault="00333B61" w:rsidP="009F6BF1">
      <w:pPr>
        <w:pStyle w:val="ListParagraph"/>
        <w:numPr>
          <w:ilvl w:val="1"/>
          <w:numId w:val="1"/>
        </w:numPr>
        <w:spacing w:line="240" w:lineRule="auto"/>
        <w:rPr>
          <w:rFonts w:cstheme="minorHAnsi"/>
          <w:sz w:val="24"/>
          <w:szCs w:val="24"/>
        </w:rPr>
      </w:pPr>
      <w:r w:rsidRPr="00473AF9">
        <w:rPr>
          <w:rFonts w:cstheme="minorHAnsi"/>
          <w:sz w:val="24"/>
          <w:szCs w:val="24"/>
        </w:rPr>
        <w:t>AOTA Philosophy</w:t>
      </w:r>
      <w:r w:rsidR="000C4BC8" w:rsidRPr="00473AF9">
        <w:rPr>
          <w:rFonts w:cstheme="minorHAnsi"/>
          <w:sz w:val="24"/>
          <w:szCs w:val="24"/>
        </w:rPr>
        <w:t xml:space="preserve"> </w:t>
      </w:r>
      <w:r w:rsidR="009F6BF1" w:rsidRPr="00473AF9">
        <w:rPr>
          <w:rFonts w:cstheme="minorHAnsi"/>
          <w:sz w:val="24"/>
          <w:szCs w:val="24"/>
        </w:rPr>
        <w:t>of Occupational Therapy</w:t>
      </w:r>
    </w:p>
    <w:p w14:paraId="0A75A6C5" w14:textId="61D39A91" w:rsidR="001648E3" w:rsidRPr="00473AF9" w:rsidRDefault="001648E3" w:rsidP="00333B61">
      <w:pPr>
        <w:pStyle w:val="ListParagraph"/>
        <w:numPr>
          <w:ilvl w:val="1"/>
          <w:numId w:val="1"/>
        </w:numPr>
        <w:spacing w:line="240" w:lineRule="auto"/>
        <w:rPr>
          <w:rFonts w:cstheme="minorHAnsi"/>
          <w:sz w:val="24"/>
          <w:szCs w:val="24"/>
        </w:rPr>
      </w:pPr>
      <w:r w:rsidRPr="00473AF9">
        <w:rPr>
          <w:rFonts w:cstheme="minorHAnsi"/>
          <w:sz w:val="24"/>
          <w:szCs w:val="24"/>
        </w:rPr>
        <w:t>Course Sequence</w:t>
      </w:r>
    </w:p>
    <w:p w14:paraId="0DDD894A" w14:textId="223642C8" w:rsidR="001648E3" w:rsidRPr="00473AF9" w:rsidRDefault="001648E3" w:rsidP="00333B61">
      <w:pPr>
        <w:pStyle w:val="ListParagraph"/>
        <w:numPr>
          <w:ilvl w:val="1"/>
          <w:numId w:val="1"/>
        </w:numPr>
        <w:spacing w:line="240" w:lineRule="auto"/>
        <w:rPr>
          <w:rFonts w:cstheme="minorHAnsi"/>
          <w:sz w:val="24"/>
          <w:szCs w:val="24"/>
        </w:rPr>
      </w:pPr>
      <w:r w:rsidRPr="00473AF9">
        <w:rPr>
          <w:rFonts w:cstheme="minorHAnsi"/>
          <w:sz w:val="24"/>
          <w:szCs w:val="24"/>
        </w:rPr>
        <w:t>Curriculum Design</w:t>
      </w:r>
    </w:p>
    <w:p w14:paraId="16ACBF9C" w14:textId="175047F6" w:rsidR="001648E3" w:rsidRPr="00473AF9" w:rsidRDefault="001648E3" w:rsidP="00333B61">
      <w:pPr>
        <w:pStyle w:val="ListParagraph"/>
        <w:numPr>
          <w:ilvl w:val="1"/>
          <w:numId w:val="1"/>
        </w:numPr>
        <w:spacing w:line="240" w:lineRule="auto"/>
        <w:rPr>
          <w:rFonts w:cstheme="minorHAnsi"/>
          <w:sz w:val="24"/>
          <w:szCs w:val="24"/>
        </w:rPr>
      </w:pPr>
      <w:r w:rsidRPr="00473AF9">
        <w:rPr>
          <w:rFonts w:cstheme="minorHAnsi"/>
          <w:sz w:val="24"/>
          <w:szCs w:val="24"/>
        </w:rPr>
        <w:t xml:space="preserve">Curriculum </w:t>
      </w:r>
      <w:r w:rsidR="00D770BB" w:rsidRPr="00473AF9">
        <w:rPr>
          <w:rFonts w:cstheme="minorHAnsi"/>
          <w:sz w:val="24"/>
          <w:szCs w:val="24"/>
        </w:rPr>
        <w:t>Design Table</w:t>
      </w:r>
    </w:p>
    <w:p w14:paraId="7DE5711E" w14:textId="6022926C" w:rsidR="00D770BB" w:rsidRPr="00473AF9" w:rsidRDefault="00D770BB" w:rsidP="00333B61">
      <w:pPr>
        <w:pStyle w:val="ListParagraph"/>
        <w:numPr>
          <w:ilvl w:val="1"/>
          <w:numId w:val="1"/>
        </w:numPr>
        <w:spacing w:line="240" w:lineRule="auto"/>
        <w:rPr>
          <w:rFonts w:cstheme="minorHAnsi"/>
          <w:sz w:val="24"/>
          <w:szCs w:val="24"/>
        </w:rPr>
      </w:pPr>
      <w:r w:rsidRPr="00473AF9">
        <w:rPr>
          <w:rFonts w:cstheme="minorHAnsi"/>
          <w:sz w:val="24"/>
          <w:szCs w:val="24"/>
        </w:rPr>
        <w:t>OTA Program-Specific Learning Objectives</w:t>
      </w:r>
    </w:p>
    <w:p w14:paraId="34F8D8DE" w14:textId="4279412B" w:rsidR="001648E3" w:rsidRPr="00473AF9" w:rsidRDefault="001648E3" w:rsidP="00333B61">
      <w:pPr>
        <w:pStyle w:val="ListParagraph"/>
        <w:numPr>
          <w:ilvl w:val="1"/>
          <w:numId w:val="1"/>
        </w:numPr>
        <w:spacing w:line="240" w:lineRule="auto"/>
        <w:rPr>
          <w:rFonts w:cstheme="minorHAnsi"/>
          <w:sz w:val="24"/>
          <w:szCs w:val="24"/>
        </w:rPr>
      </w:pPr>
      <w:r w:rsidRPr="00473AF9">
        <w:rPr>
          <w:rFonts w:cstheme="minorHAnsi"/>
          <w:sz w:val="24"/>
          <w:szCs w:val="24"/>
        </w:rPr>
        <w:t>Student Occupational Therapy Association (SOTA) Club</w:t>
      </w:r>
    </w:p>
    <w:p w14:paraId="77CB5B61" w14:textId="77777777" w:rsidR="001648E3" w:rsidRPr="00473AF9" w:rsidRDefault="001648E3" w:rsidP="001648E3">
      <w:pPr>
        <w:pStyle w:val="ListParagraph"/>
        <w:numPr>
          <w:ilvl w:val="1"/>
          <w:numId w:val="1"/>
        </w:numPr>
        <w:spacing w:line="240" w:lineRule="auto"/>
        <w:rPr>
          <w:rFonts w:cstheme="minorHAnsi"/>
          <w:sz w:val="24"/>
          <w:szCs w:val="24"/>
        </w:rPr>
      </w:pPr>
      <w:r w:rsidRPr="00473AF9">
        <w:rPr>
          <w:rFonts w:cstheme="minorHAnsi"/>
          <w:sz w:val="24"/>
          <w:szCs w:val="24"/>
        </w:rPr>
        <w:t>Virginia Occupational Therapy Association (VOTA)</w:t>
      </w:r>
    </w:p>
    <w:p w14:paraId="0579D3D4" w14:textId="02C918DC" w:rsidR="001648E3" w:rsidRPr="00473AF9" w:rsidRDefault="001648E3" w:rsidP="001648E3">
      <w:pPr>
        <w:pStyle w:val="ListParagraph"/>
        <w:numPr>
          <w:ilvl w:val="1"/>
          <w:numId w:val="1"/>
        </w:numPr>
        <w:spacing w:line="240" w:lineRule="auto"/>
        <w:ind w:left="1350"/>
        <w:rPr>
          <w:rFonts w:cstheme="minorHAnsi"/>
          <w:sz w:val="24"/>
          <w:szCs w:val="24"/>
        </w:rPr>
      </w:pPr>
      <w:r w:rsidRPr="00473AF9">
        <w:rPr>
          <w:rFonts w:cstheme="minorHAnsi"/>
          <w:sz w:val="24"/>
          <w:szCs w:val="24"/>
        </w:rPr>
        <w:t>American Occupational Therapy Association (AOTA)</w:t>
      </w:r>
    </w:p>
    <w:p w14:paraId="1824B2B2" w14:textId="67584906" w:rsidR="00AA0017" w:rsidRPr="009A36FF" w:rsidRDefault="00797232" w:rsidP="00AA0017">
      <w:pPr>
        <w:pStyle w:val="ListParagraph"/>
        <w:numPr>
          <w:ilvl w:val="0"/>
          <w:numId w:val="1"/>
        </w:numPr>
        <w:spacing w:line="240" w:lineRule="auto"/>
        <w:rPr>
          <w:rFonts w:cstheme="minorHAnsi"/>
          <w:b/>
          <w:bCs/>
          <w:sz w:val="24"/>
          <w:szCs w:val="24"/>
        </w:rPr>
      </w:pPr>
      <w:r w:rsidRPr="009A36FF">
        <w:rPr>
          <w:rFonts w:cstheme="minorHAnsi"/>
          <w:b/>
          <w:bCs/>
          <w:sz w:val="24"/>
          <w:szCs w:val="24"/>
        </w:rPr>
        <w:t>Program Policies</w:t>
      </w:r>
    </w:p>
    <w:p w14:paraId="4809A5B4" w14:textId="29C6C058" w:rsidR="00AA0017" w:rsidRPr="00473AF9" w:rsidRDefault="00AA0017" w:rsidP="001648E3">
      <w:pPr>
        <w:pStyle w:val="ListParagraph"/>
        <w:numPr>
          <w:ilvl w:val="1"/>
          <w:numId w:val="1"/>
        </w:numPr>
        <w:spacing w:line="240" w:lineRule="auto"/>
        <w:rPr>
          <w:rFonts w:cstheme="minorHAnsi"/>
          <w:sz w:val="24"/>
          <w:szCs w:val="24"/>
        </w:rPr>
      </w:pPr>
      <w:r w:rsidRPr="00473AF9">
        <w:rPr>
          <w:rFonts w:cstheme="minorHAnsi"/>
          <w:sz w:val="24"/>
          <w:szCs w:val="24"/>
        </w:rPr>
        <w:t>Admissions Information</w:t>
      </w:r>
    </w:p>
    <w:p w14:paraId="4C1F5CBB" w14:textId="1EC64D4A" w:rsidR="004123FE" w:rsidRPr="00473AF9" w:rsidRDefault="004123FE" w:rsidP="00AA0017">
      <w:pPr>
        <w:pStyle w:val="ListParagraph"/>
        <w:numPr>
          <w:ilvl w:val="1"/>
          <w:numId w:val="1"/>
        </w:numPr>
        <w:spacing w:line="240" w:lineRule="auto"/>
        <w:rPr>
          <w:rFonts w:cstheme="minorHAnsi"/>
          <w:sz w:val="24"/>
          <w:szCs w:val="24"/>
        </w:rPr>
      </w:pPr>
      <w:r w:rsidRPr="00473AF9">
        <w:rPr>
          <w:rFonts w:cstheme="minorHAnsi"/>
          <w:sz w:val="24"/>
          <w:szCs w:val="24"/>
        </w:rPr>
        <w:t>OTA Program Requirements</w:t>
      </w:r>
    </w:p>
    <w:p w14:paraId="1EA39F7B" w14:textId="7CD4ADBE" w:rsidR="001648E3" w:rsidRPr="00473AF9" w:rsidRDefault="001648E3" w:rsidP="00AA0017">
      <w:pPr>
        <w:pStyle w:val="ListParagraph"/>
        <w:numPr>
          <w:ilvl w:val="1"/>
          <w:numId w:val="1"/>
        </w:numPr>
        <w:spacing w:line="240" w:lineRule="auto"/>
        <w:rPr>
          <w:rFonts w:cstheme="minorHAnsi"/>
          <w:sz w:val="24"/>
          <w:szCs w:val="24"/>
        </w:rPr>
      </w:pPr>
      <w:r w:rsidRPr="00473AF9">
        <w:rPr>
          <w:rFonts w:cstheme="minorHAnsi"/>
          <w:sz w:val="24"/>
          <w:szCs w:val="24"/>
        </w:rPr>
        <w:t>Grading Policy</w:t>
      </w:r>
    </w:p>
    <w:p w14:paraId="061A5F1E" w14:textId="22E88387" w:rsidR="004123FE" w:rsidRPr="00473AF9" w:rsidRDefault="004123FE" w:rsidP="00AA0017">
      <w:pPr>
        <w:pStyle w:val="ListParagraph"/>
        <w:numPr>
          <w:ilvl w:val="1"/>
          <w:numId w:val="1"/>
        </w:numPr>
        <w:spacing w:line="240" w:lineRule="auto"/>
        <w:rPr>
          <w:rFonts w:cstheme="minorHAnsi"/>
          <w:sz w:val="24"/>
          <w:szCs w:val="24"/>
        </w:rPr>
      </w:pPr>
      <w:r w:rsidRPr="00473AF9">
        <w:rPr>
          <w:rFonts w:cstheme="minorHAnsi"/>
          <w:sz w:val="24"/>
          <w:szCs w:val="24"/>
        </w:rPr>
        <w:t>Attendance</w:t>
      </w:r>
    </w:p>
    <w:p w14:paraId="386FDD93" w14:textId="5F7D5525" w:rsidR="001648E3" w:rsidRPr="00473AF9" w:rsidRDefault="004123FE" w:rsidP="004123FE">
      <w:pPr>
        <w:pStyle w:val="ListParagraph"/>
        <w:numPr>
          <w:ilvl w:val="1"/>
          <w:numId w:val="1"/>
        </w:numPr>
        <w:spacing w:line="240" w:lineRule="auto"/>
        <w:rPr>
          <w:rFonts w:cstheme="minorHAnsi"/>
          <w:sz w:val="24"/>
          <w:szCs w:val="24"/>
        </w:rPr>
      </w:pPr>
      <w:r w:rsidRPr="00473AF9">
        <w:rPr>
          <w:rFonts w:cstheme="minorHAnsi"/>
          <w:sz w:val="24"/>
          <w:szCs w:val="24"/>
        </w:rPr>
        <w:t>Transfer to SWCC OTA Program</w:t>
      </w:r>
    </w:p>
    <w:p w14:paraId="4AAEF202" w14:textId="3342AECD" w:rsidR="00586A9A" w:rsidRDefault="00586A9A" w:rsidP="00586A9A">
      <w:pPr>
        <w:pStyle w:val="ListParagraph"/>
        <w:numPr>
          <w:ilvl w:val="1"/>
          <w:numId w:val="1"/>
        </w:numPr>
        <w:spacing w:line="240" w:lineRule="auto"/>
        <w:rPr>
          <w:rFonts w:cstheme="minorHAnsi"/>
          <w:sz w:val="24"/>
          <w:szCs w:val="24"/>
        </w:rPr>
      </w:pPr>
      <w:r w:rsidRPr="00473AF9">
        <w:rPr>
          <w:rFonts w:cstheme="minorHAnsi"/>
          <w:sz w:val="24"/>
          <w:szCs w:val="24"/>
        </w:rPr>
        <w:t>Academic Integrity</w:t>
      </w:r>
    </w:p>
    <w:p w14:paraId="377617A7" w14:textId="07BF74EF" w:rsidR="00CB52B5" w:rsidRPr="00473AF9" w:rsidRDefault="00CB52B5" w:rsidP="00586A9A">
      <w:pPr>
        <w:pStyle w:val="ListParagraph"/>
        <w:numPr>
          <w:ilvl w:val="1"/>
          <w:numId w:val="1"/>
        </w:numPr>
        <w:spacing w:line="240" w:lineRule="auto"/>
        <w:rPr>
          <w:rFonts w:cstheme="minorHAnsi"/>
          <w:sz w:val="24"/>
          <w:szCs w:val="24"/>
        </w:rPr>
      </w:pPr>
      <w:r>
        <w:rPr>
          <w:rFonts w:cstheme="minorHAnsi"/>
          <w:sz w:val="24"/>
          <w:szCs w:val="24"/>
        </w:rPr>
        <w:t xml:space="preserve">College Policies and Student Resources </w:t>
      </w:r>
    </w:p>
    <w:p w14:paraId="001E7B90" w14:textId="2038B249" w:rsidR="00A1167C" w:rsidRPr="00473AF9" w:rsidRDefault="00A1167C" w:rsidP="004123FE">
      <w:pPr>
        <w:pStyle w:val="ListParagraph"/>
        <w:numPr>
          <w:ilvl w:val="1"/>
          <w:numId w:val="1"/>
        </w:numPr>
        <w:spacing w:line="240" w:lineRule="auto"/>
        <w:rPr>
          <w:rFonts w:cstheme="minorHAnsi"/>
          <w:sz w:val="24"/>
          <w:szCs w:val="24"/>
        </w:rPr>
      </w:pPr>
      <w:r w:rsidRPr="00473AF9">
        <w:rPr>
          <w:rFonts w:cstheme="minorHAnsi"/>
          <w:sz w:val="24"/>
          <w:szCs w:val="24"/>
        </w:rPr>
        <w:t>Student Employment</w:t>
      </w:r>
    </w:p>
    <w:p w14:paraId="3A1C5CC2" w14:textId="6CAE76C0" w:rsidR="00586A9A" w:rsidRPr="00473AF9" w:rsidRDefault="00586A9A" w:rsidP="004123FE">
      <w:pPr>
        <w:pStyle w:val="ListParagraph"/>
        <w:numPr>
          <w:ilvl w:val="1"/>
          <w:numId w:val="1"/>
        </w:numPr>
        <w:spacing w:line="240" w:lineRule="auto"/>
        <w:rPr>
          <w:rFonts w:cstheme="minorHAnsi"/>
          <w:sz w:val="24"/>
          <w:szCs w:val="24"/>
        </w:rPr>
      </w:pPr>
      <w:r w:rsidRPr="00473AF9">
        <w:rPr>
          <w:rFonts w:cstheme="minorHAnsi"/>
          <w:sz w:val="24"/>
          <w:szCs w:val="24"/>
        </w:rPr>
        <w:t>Transportation</w:t>
      </w:r>
    </w:p>
    <w:p w14:paraId="7C0E88C0" w14:textId="53480404" w:rsidR="00586A9A" w:rsidRPr="00473AF9" w:rsidRDefault="00CB52B5" w:rsidP="004123FE">
      <w:pPr>
        <w:pStyle w:val="ListParagraph"/>
        <w:numPr>
          <w:ilvl w:val="1"/>
          <w:numId w:val="1"/>
        </w:numPr>
        <w:spacing w:line="240" w:lineRule="auto"/>
        <w:rPr>
          <w:rFonts w:cstheme="minorHAnsi"/>
          <w:sz w:val="24"/>
          <w:szCs w:val="24"/>
        </w:rPr>
      </w:pPr>
      <w:r>
        <w:rPr>
          <w:rFonts w:cstheme="minorHAnsi"/>
          <w:sz w:val="24"/>
          <w:szCs w:val="24"/>
        </w:rPr>
        <w:t>Professional Dress and Appearance</w:t>
      </w:r>
    </w:p>
    <w:p w14:paraId="62B0D8C9" w14:textId="2A15D12F" w:rsidR="00586A9A" w:rsidRPr="00473AF9" w:rsidRDefault="00586A9A" w:rsidP="004123FE">
      <w:pPr>
        <w:pStyle w:val="ListParagraph"/>
        <w:numPr>
          <w:ilvl w:val="1"/>
          <w:numId w:val="1"/>
        </w:numPr>
        <w:spacing w:line="240" w:lineRule="auto"/>
        <w:rPr>
          <w:rFonts w:cstheme="minorHAnsi"/>
          <w:sz w:val="24"/>
          <w:szCs w:val="24"/>
        </w:rPr>
      </w:pPr>
      <w:r w:rsidRPr="00473AF9">
        <w:rPr>
          <w:rFonts w:cstheme="minorHAnsi"/>
          <w:sz w:val="24"/>
          <w:szCs w:val="24"/>
        </w:rPr>
        <w:t>Inclement Weather</w:t>
      </w:r>
      <w:r w:rsidR="00CB52B5">
        <w:rPr>
          <w:rFonts w:cstheme="minorHAnsi"/>
          <w:sz w:val="24"/>
          <w:szCs w:val="24"/>
        </w:rPr>
        <w:t xml:space="preserve"> Policy</w:t>
      </w:r>
    </w:p>
    <w:p w14:paraId="74E58618" w14:textId="77777777" w:rsidR="00AA2D60" w:rsidRDefault="00586A9A" w:rsidP="00AA2D60">
      <w:pPr>
        <w:pStyle w:val="ListParagraph"/>
        <w:numPr>
          <w:ilvl w:val="1"/>
          <w:numId w:val="1"/>
        </w:numPr>
        <w:spacing w:line="240" w:lineRule="auto"/>
        <w:rPr>
          <w:rFonts w:cstheme="minorHAnsi"/>
          <w:sz w:val="24"/>
          <w:szCs w:val="24"/>
        </w:rPr>
      </w:pPr>
      <w:r w:rsidRPr="00473AF9">
        <w:rPr>
          <w:rFonts w:cstheme="minorHAnsi"/>
          <w:sz w:val="24"/>
          <w:szCs w:val="24"/>
        </w:rPr>
        <w:t>Safety and Emergency Preparedness Information</w:t>
      </w:r>
    </w:p>
    <w:p w14:paraId="7C325FA9" w14:textId="34710EE6" w:rsidR="00AA2D60" w:rsidRDefault="00586A9A" w:rsidP="00AA2D60">
      <w:pPr>
        <w:pStyle w:val="ListParagraph"/>
        <w:numPr>
          <w:ilvl w:val="1"/>
          <w:numId w:val="1"/>
        </w:numPr>
        <w:spacing w:line="240" w:lineRule="auto"/>
        <w:rPr>
          <w:rFonts w:cstheme="minorHAnsi"/>
          <w:sz w:val="24"/>
          <w:szCs w:val="24"/>
        </w:rPr>
      </w:pPr>
      <w:r w:rsidRPr="00AA2D60">
        <w:rPr>
          <w:rFonts w:cstheme="minorHAnsi"/>
          <w:sz w:val="24"/>
          <w:szCs w:val="24"/>
        </w:rPr>
        <w:t xml:space="preserve">Lab </w:t>
      </w:r>
      <w:r w:rsidR="00735FA9">
        <w:rPr>
          <w:rFonts w:cstheme="minorHAnsi"/>
          <w:sz w:val="24"/>
          <w:szCs w:val="24"/>
        </w:rPr>
        <w:t>S</w:t>
      </w:r>
      <w:r w:rsidRPr="00AA2D60">
        <w:rPr>
          <w:rFonts w:cstheme="minorHAnsi"/>
          <w:sz w:val="24"/>
          <w:szCs w:val="24"/>
        </w:rPr>
        <w:t>afety</w:t>
      </w:r>
    </w:p>
    <w:p w14:paraId="286B83E4" w14:textId="60D23B1B" w:rsidR="00586A9A" w:rsidRPr="00AA2D60" w:rsidRDefault="00CB52B5" w:rsidP="00AA2D60">
      <w:pPr>
        <w:pStyle w:val="ListParagraph"/>
        <w:numPr>
          <w:ilvl w:val="1"/>
          <w:numId w:val="1"/>
        </w:numPr>
        <w:spacing w:line="240" w:lineRule="auto"/>
        <w:rPr>
          <w:rFonts w:cstheme="minorHAnsi"/>
          <w:sz w:val="24"/>
          <w:szCs w:val="24"/>
        </w:rPr>
      </w:pPr>
      <w:r w:rsidRPr="00AA2D60">
        <w:rPr>
          <w:rFonts w:cstheme="minorHAnsi"/>
          <w:sz w:val="24"/>
          <w:szCs w:val="24"/>
        </w:rPr>
        <w:t>Clinical Compliance Requirements</w:t>
      </w:r>
    </w:p>
    <w:p w14:paraId="109E5D56" w14:textId="77A9B68A" w:rsidR="00A1167C" w:rsidRPr="009A36FF" w:rsidRDefault="00A1167C" w:rsidP="00AA0017">
      <w:pPr>
        <w:pStyle w:val="ListParagraph"/>
        <w:numPr>
          <w:ilvl w:val="2"/>
          <w:numId w:val="1"/>
        </w:numPr>
        <w:spacing w:line="240" w:lineRule="auto"/>
        <w:rPr>
          <w:rFonts w:cstheme="minorHAnsi"/>
          <w:sz w:val="24"/>
          <w:szCs w:val="24"/>
        </w:rPr>
      </w:pPr>
      <w:r w:rsidRPr="009A36FF">
        <w:rPr>
          <w:rFonts w:cstheme="minorHAnsi"/>
          <w:sz w:val="24"/>
          <w:szCs w:val="24"/>
        </w:rPr>
        <w:t xml:space="preserve">Medical and </w:t>
      </w:r>
      <w:r w:rsidR="00CB52B5" w:rsidRPr="009A36FF">
        <w:rPr>
          <w:rFonts w:cstheme="minorHAnsi"/>
          <w:sz w:val="24"/>
          <w:szCs w:val="24"/>
        </w:rPr>
        <w:t xml:space="preserve">Professional </w:t>
      </w:r>
      <w:r w:rsidRPr="009A36FF">
        <w:rPr>
          <w:rFonts w:cstheme="minorHAnsi"/>
          <w:sz w:val="24"/>
          <w:szCs w:val="24"/>
        </w:rPr>
        <w:t>Liability Insurance</w:t>
      </w:r>
    </w:p>
    <w:p w14:paraId="3D49EA93" w14:textId="3DB8EFAC" w:rsidR="00A1167C" w:rsidRPr="009A36FF" w:rsidRDefault="00A1167C" w:rsidP="00AA0017">
      <w:pPr>
        <w:pStyle w:val="ListParagraph"/>
        <w:numPr>
          <w:ilvl w:val="2"/>
          <w:numId w:val="1"/>
        </w:numPr>
        <w:spacing w:line="240" w:lineRule="auto"/>
        <w:rPr>
          <w:rFonts w:cstheme="minorHAnsi"/>
          <w:sz w:val="24"/>
          <w:szCs w:val="24"/>
        </w:rPr>
      </w:pPr>
      <w:r w:rsidRPr="009A36FF">
        <w:rPr>
          <w:rFonts w:cstheme="minorHAnsi"/>
          <w:sz w:val="24"/>
          <w:szCs w:val="24"/>
        </w:rPr>
        <w:t>Confidentiality/HIPAA</w:t>
      </w:r>
    </w:p>
    <w:p w14:paraId="1D189B37" w14:textId="3B8B6EFD" w:rsidR="00AA0017" w:rsidRPr="009A36FF" w:rsidRDefault="00AA0017" w:rsidP="00AA0017">
      <w:pPr>
        <w:pStyle w:val="ListParagraph"/>
        <w:numPr>
          <w:ilvl w:val="2"/>
          <w:numId w:val="1"/>
        </w:numPr>
        <w:spacing w:line="240" w:lineRule="auto"/>
        <w:rPr>
          <w:rFonts w:cstheme="minorHAnsi"/>
          <w:sz w:val="24"/>
          <w:szCs w:val="24"/>
        </w:rPr>
      </w:pPr>
      <w:r w:rsidRPr="009A36FF">
        <w:rPr>
          <w:rFonts w:cstheme="minorHAnsi"/>
          <w:sz w:val="24"/>
          <w:szCs w:val="24"/>
        </w:rPr>
        <w:t>Criminal Background Check and Drug Screen</w:t>
      </w:r>
      <w:r w:rsidR="00735FA9">
        <w:rPr>
          <w:rFonts w:cstheme="minorHAnsi"/>
          <w:sz w:val="24"/>
          <w:szCs w:val="24"/>
        </w:rPr>
        <w:t>ing</w:t>
      </w:r>
      <w:r w:rsidR="009A36FF">
        <w:rPr>
          <w:rFonts w:cstheme="minorHAnsi"/>
          <w:sz w:val="24"/>
          <w:szCs w:val="24"/>
        </w:rPr>
        <w:t xml:space="preserve"> </w:t>
      </w:r>
    </w:p>
    <w:p w14:paraId="0BA976F1" w14:textId="5F528F83" w:rsidR="00AA0017" w:rsidRDefault="009A36FF" w:rsidP="00AA0017">
      <w:pPr>
        <w:pStyle w:val="ListParagraph"/>
        <w:numPr>
          <w:ilvl w:val="2"/>
          <w:numId w:val="1"/>
        </w:numPr>
        <w:spacing w:line="240" w:lineRule="auto"/>
        <w:rPr>
          <w:rFonts w:cstheme="minorHAnsi"/>
          <w:sz w:val="24"/>
          <w:szCs w:val="24"/>
        </w:rPr>
      </w:pPr>
      <w:r>
        <w:rPr>
          <w:rFonts w:cstheme="minorHAnsi"/>
          <w:sz w:val="24"/>
          <w:szCs w:val="24"/>
        </w:rPr>
        <w:t xml:space="preserve">Student </w:t>
      </w:r>
      <w:r w:rsidR="00AA0017" w:rsidRPr="00473AF9">
        <w:rPr>
          <w:rFonts w:cstheme="minorHAnsi"/>
          <w:sz w:val="24"/>
          <w:szCs w:val="24"/>
        </w:rPr>
        <w:t>Health</w:t>
      </w:r>
      <w:r>
        <w:rPr>
          <w:rFonts w:cstheme="minorHAnsi"/>
          <w:sz w:val="24"/>
          <w:szCs w:val="24"/>
        </w:rPr>
        <w:t xml:space="preserve"> Requirements and </w:t>
      </w:r>
      <w:r w:rsidR="00AA0017" w:rsidRPr="00473AF9">
        <w:rPr>
          <w:rFonts w:cstheme="minorHAnsi"/>
          <w:sz w:val="24"/>
          <w:szCs w:val="24"/>
        </w:rPr>
        <w:t>Physical Exam</w:t>
      </w:r>
      <w:r w:rsidR="00CB52B5">
        <w:rPr>
          <w:rFonts w:cstheme="minorHAnsi"/>
          <w:sz w:val="24"/>
          <w:szCs w:val="24"/>
        </w:rPr>
        <w:t>ination</w:t>
      </w:r>
      <w:r>
        <w:rPr>
          <w:rFonts w:cstheme="minorHAnsi"/>
          <w:sz w:val="24"/>
          <w:szCs w:val="24"/>
        </w:rPr>
        <w:t xml:space="preserve"> Form</w:t>
      </w:r>
    </w:p>
    <w:p w14:paraId="549FAA68" w14:textId="5E65EE31" w:rsidR="009A36FF" w:rsidRPr="00473AF9" w:rsidRDefault="009A36FF" w:rsidP="00AA0017">
      <w:pPr>
        <w:pStyle w:val="ListParagraph"/>
        <w:numPr>
          <w:ilvl w:val="2"/>
          <w:numId w:val="1"/>
        </w:numPr>
        <w:spacing w:line="240" w:lineRule="auto"/>
        <w:rPr>
          <w:rFonts w:cstheme="minorHAnsi"/>
          <w:sz w:val="24"/>
          <w:szCs w:val="24"/>
        </w:rPr>
      </w:pPr>
      <w:r>
        <w:rPr>
          <w:rFonts w:cstheme="minorHAnsi"/>
          <w:sz w:val="24"/>
          <w:szCs w:val="24"/>
        </w:rPr>
        <w:t>Viewpoint Screening Health Portal Instructions</w:t>
      </w:r>
    </w:p>
    <w:p w14:paraId="79EF68CB" w14:textId="77777777" w:rsidR="00CB52B5" w:rsidRDefault="00CB52B5" w:rsidP="00AA0017">
      <w:pPr>
        <w:pStyle w:val="ListParagraph"/>
        <w:numPr>
          <w:ilvl w:val="2"/>
          <w:numId w:val="1"/>
        </w:numPr>
        <w:spacing w:line="240" w:lineRule="auto"/>
        <w:rPr>
          <w:rFonts w:cstheme="minorHAnsi"/>
          <w:sz w:val="24"/>
          <w:szCs w:val="24"/>
        </w:rPr>
      </w:pPr>
      <w:r>
        <w:rPr>
          <w:rFonts w:cstheme="minorHAnsi"/>
          <w:sz w:val="24"/>
          <w:szCs w:val="24"/>
        </w:rPr>
        <w:t>Clinical Compliance Forms and Waivers</w:t>
      </w:r>
    </w:p>
    <w:p w14:paraId="382C8904" w14:textId="77777777" w:rsidR="00201E9C" w:rsidRPr="009A36FF" w:rsidRDefault="00201E9C" w:rsidP="00201E9C">
      <w:pPr>
        <w:pStyle w:val="ListParagraph"/>
        <w:numPr>
          <w:ilvl w:val="0"/>
          <w:numId w:val="1"/>
        </w:numPr>
        <w:spacing w:line="240" w:lineRule="auto"/>
        <w:rPr>
          <w:rFonts w:cstheme="minorHAnsi"/>
          <w:b/>
          <w:bCs/>
          <w:sz w:val="24"/>
          <w:szCs w:val="24"/>
        </w:rPr>
      </w:pPr>
      <w:r w:rsidRPr="009A36FF">
        <w:rPr>
          <w:rFonts w:cstheme="minorHAnsi"/>
          <w:b/>
          <w:bCs/>
          <w:sz w:val="24"/>
          <w:szCs w:val="24"/>
        </w:rPr>
        <w:t>Fieldwork</w:t>
      </w:r>
    </w:p>
    <w:p w14:paraId="50847CD7" w14:textId="5E833AB6" w:rsidR="001D0939" w:rsidRPr="009A36FF" w:rsidRDefault="001D0939" w:rsidP="00201E9C">
      <w:pPr>
        <w:pStyle w:val="ListParagraph"/>
        <w:numPr>
          <w:ilvl w:val="0"/>
          <w:numId w:val="1"/>
        </w:numPr>
        <w:spacing w:line="240" w:lineRule="auto"/>
        <w:rPr>
          <w:rFonts w:cstheme="minorHAnsi"/>
          <w:b/>
          <w:bCs/>
          <w:sz w:val="24"/>
          <w:szCs w:val="24"/>
        </w:rPr>
      </w:pPr>
      <w:r w:rsidRPr="009A36FF">
        <w:rPr>
          <w:rFonts w:cstheme="minorHAnsi"/>
          <w:b/>
          <w:bCs/>
          <w:sz w:val="24"/>
          <w:szCs w:val="24"/>
        </w:rPr>
        <w:t>Certification Examination</w:t>
      </w:r>
      <w:r w:rsidR="009A36FF">
        <w:rPr>
          <w:rFonts w:cstheme="minorHAnsi"/>
          <w:b/>
          <w:bCs/>
          <w:sz w:val="24"/>
          <w:szCs w:val="24"/>
        </w:rPr>
        <w:t xml:space="preserve"> and Licensure</w:t>
      </w:r>
    </w:p>
    <w:p w14:paraId="37C5F2AC" w14:textId="77777777" w:rsidR="001D0939" w:rsidRPr="009A36FF" w:rsidRDefault="001D0939" w:rsidP="00201E9C">
      <w:pPr>
        <w:pStyle w:val="ListParagraph"/>
        <w:numPr>
          <w:ilvl w:val="0"/>
          <w:numId w:val="1"/>
        </w:numPr>
        <w:spacing w:line="240" w:lineRule="auto"/>
        <w:rPr>
          <w:rFonts w:cstheme="minorHAnsi"/>
          <w:b/>
          <w:bCs/>
          <w:sz w:val="24"/>
          <w:szCs w:val="24"/>
        </w:rPr>
      </w:pPr>
      <w:r w:rsidRPr="009A36FF">
        <w:rPr>
          <w:rFonts w:cstheme="minorHAnsi"/>
          <w:b/>
          <w:bCs/>
          <w:sz w:val="24"/>
          <w:szCs w:val="24"/>
        </w:rPr>
        <w:t>Student Code of Conduct</w:t>
      </w:r>
    </w:p>
    <w:p w14:paraId="3A9AAB3B" w14:textId="77777777" w:rsidR="001D0939" w:rsidRPr="009A36FF" w:rsidRDefault="001D0939" w:rsidP="00201E9C">
      <w:pPr>
        <w:pStyle w:val="ListParagraph"/>
        <w:numPr>
          <w:ilvl w:val="0"/>
          <w:numId w:val="1"/>
        </w:numPr>
        <w:spacing w:line="240" w:lineRule="auto"/>
        <w:rPr>
          <w:rFonts w:cstheme="minorHAnsi"/>
          <w:b/>
          <w:bCs/>
          <w:sz w:val="24"/>
          <w:szCs w:val="24"/>
        </w:rPr>
      </w:pPr>
      <w:r w:rsidRPr="009A36FF">
        <w:rPr>
          <w:rFonts w:cstheme="minorHAnsi"/>
          <w:b/>
          <w:bCs/>
          <w:sz w:val="24"/>
          <w:szCs w:val="24"/>
        </w:rPr>
        <w:t>Professional Development Evaluation</w:t>
      </w:r>
    </w:p>
    <w:p w14:paraId="2BB6241C" w14:textId="6EE85D32" w:rsidR="001D0939" w:rsidRDefault="001648E3" w:rsidP="001D0939">
      <w:pPr>
        <w:spacing w:line="240" w:lineRule="auto"/>
        <w:rPr>
          <w:rFonts w:cstheme="minorHAnsi"/>
          <w:sz w:val="36"/>
          <w:szCs w:val="36"/>
        </w:rPr>
      </w:pPr>
      <w:r w:rsidRPr="003F3338">
        <w:rPr>
          <w:rFonts w:cstheme="minorHAnsi"/>
          <w:sz w:val="24"/>
          <w:szCs w:val="24"/>
        </w:rPr>
        <w:tab/>
      </w:r>
      <w:r w:rsidRPr="003F3338">
        <w:rPr>
          <w:rFonts w:cstheme="minorHAnsi"/>
          <w:sz w:val="24"/>
          <w:szCs w:val="24"/>
        </w:rPr>
        <w:tab/>
      </w:r>
      <w:r w:rsidRPr="003F3338">
        <w:rPr>
          <w:rFonts w:cstheme="minorHAnsi"/>
          <w:sz w:val="32"/>
          <w:szCs w:val="32"/>
        </w:rPr>
        <w:tab/>
      </w:r>
      <w:r w:rsidRPr="003F3338">
        <w:rPr>
          <w:rFonts w:cstheme="minorHAnsi"/>
          <w:sz w:val="32"/>
          <w:szCs w:val="32"/>
        </w:rPr>
        <w:tab/>
      </w:r>
      <w:r w:rsidRPr="003F3338">
        <w:rPr>
          <w:rFonts w:cstheme="minorHAnsi"/>
          <w:sz w:val="36"/>
          <w:szCs w:val="36"/>
        </w:rPr>
        <w:tab/>
      </w:r>
      <w:r w:rsidRPr="003F3338">
        <w:rPr>
          <w:rFonts w:cstheme="minorHAnsi"/>
          <w:sz w:val="36"/>
          <w:szCs w:val="36"/>
        </w:rPr>
        <w:tab/>
      </w:r>
    </w:p>
    <w:p w14:paraId="4AFE6EF4" w14:textId="10F27F0A" w:rsidR="009633B2" w:rsidRDefault="009633B2" w:rsidP="009A36FF">
      <w:pPr>
        <w:pStyle w:val="Address"/>
        <w:jc w:val="center"/>
      </w:pPr>
      <w:r>
        <w:rPr>
          <w:noProof/>
        </w:rPr>
        <w:lastRenderedPageBreak/>
        <w:drawing>
          <wp:inline distT="0" distB="0" distL="0" distR="0" wp14:anchorId="4200519D" wp14:editId="2147C99B">
            <wp:extent cx="3833595" cy="1272540"/>
            <wp:effectExtent l="0" t="0" r="0" b="3810"/>
            <wp:docPr id="7" name="Picture 7" descr="Logo, company nam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Logo, company name&#10;&#10;Description automatically generated"/>
                    <pic:cNvPicPr/>
                  </pic:nvPicPr>
                  <pic:blipFill>
                    <a:blip r:embed="rId12" cstate="print">
                      <a:extLst>
                        <a:ext uri="{28A0092B-C50C-407E-A947-70E740481C1C}">
                          <a14:useLocalDpi xmlns:a14="http://schemas.microsoft.com/office/drawing/2010/main" val="0"/>
                        </a:ext>
                      </a:extLst>
                    </a:blip>
                    <a:stretch>
                      <a:fillRect/>
                    </a:stretch>
                  </pic:blipFill>
                  <pic:spPr>
                    <a:xfrm>
                      <a:off x="0" y="0"/>
                      <a:ext cx="3886078" cy="1289962"/>
                    </a:xfrm>
                    <a:prstGeom prst="rect">
                      <a:avLst/>
                    </a:prstGeom>
                  </pic:spPr>
                </pic:pic>
              </a:graphicData>
            </a:graphic>
          </wp:inline>
        </w:drawing>
      </w:r>
    </w:p>
    <w:p w14:paraId="48F149B1" w14:textId="59FF4048" w:rsidR="009633B2" w:rsidRDefault="009633B2" w:rsidP="007245B2">
      <w:pPr>
        <w:rPr>
          <w:rFonts w:ascii="Times New Roman" w:hAnsi="Times New Roman" w:cs="Times New Roman"/>
          <w:sz w:val="24"/>
          <w:szCs w:val="24"/>
        </w:rPr>
      </w:pPr>
    </w:p>
    <w:p w14:paraId="2F3679E6" w14:textId="77777777" w:rsidR="008C74CA" w:rsidRPr="008C74CA" w:rsidRDefault="008C74CA" w:rsidP="008C74CA">
      <w:pPr>
        <w:spacing w:before="100" w:beforeAutospacing="1" w:after="100" w:afterAutospacing="1" w:line="240" w:lineRule="auto"/>
        <w:rPr>
          <w:rFonts w:ascii="Arial" w:eastAsia="Times New Roman" w:hAnsi="Arial" w:cs="Arial"/>
          <w:sz w:val="24"/>
          <w:szCs w:val="24"/>
        </w:rPr>
      </w:pPr>
      <w:r w:rsidRPr="008C74CA">
        <w:rPr>
          <w:rFonts w:ascii="Arial" w:eastAsia="Times New Roman" w:hAnsi="Arial" w:cs="Arial"/>
          <w:sz w:val="24"/>
          <w:szCs w:val="24"/>
        </w:rPr>
        <w:t>Dear OTA Student,</w:t>
      </w:r>
    </w:p>
    <w:p w14:paraId="57EF2C18" w14:textId="77777777" w:rsidR="008C74CA" w:rsidRPr="008C74CA" w:rsidRDefault="008C74CA" w:rsidP="008C74CA">
      <w:pPr>
        <w:spacing w:before="100" w:beforeAutospacing="1" w:after="100" w:afterAutospacing="1" w:line="240" w:lineRule="auto"/>
        <w:rPr>
          <w:rFonts w:ascii="Arial" w:eastAsia="Times New Roman" w:hAnsi="Arial" w:cs="Arial"/>
          <w:sz w:val="24"/>
          <w:szCs w:val="24"/>
        </w:rPr>
      </w:pPr>
      <w:r w:rsidRPr="008C74CA">
        <w:rPr>
          <w:rFonts w:ascii="Arial" w:eastAsia="Times New Roman" w:hAnsi="Arial" w:cs="Arial"/>
          <w:sz w:val="24"/>
          <w:szCs w:val="24"/>
        </w:rPr>
        <w:t>Congratulations on your acceptance into the Occupational Therapy Assistant (OTA) Program at Southwest Virginia Community College! We are excited to welcome you as you begin your journey toward becoming an occupational therapy practitioner.</w:t>
      </w:r>
    </w:p>
    <w:p w14:paraId="0D7B6FC3" w14:textId="77777777" w:rsidR="008C74CA" w:rsidRPr="008C74CA" w:rsidRDefault="008C74CA" w:rsidP="008C74CA">
      <w:pPr>
        <w:spacing w:before="100" w:beforeAutospacing="1" w:after="100" w:afterAutospacing="1" w:line="240" w:lineRule="auto"/>
        <w:rPr>
          <w:rFonts w:ascii="Arial" w:eastAsia="Times New Roman" w:hAnsi="Arial" w:cs="Arial"/>
          <w:sz w:val="24"/>
          <w:szCs w:val="24"/>
        </w:rPr>
      </w:pPr>
      <w:r w:rsidRPr="008C74CA">
        <w:rPr>
          <w:rFonts w:ascii="Arial" w:eastAsia="Times New Roman" w:hAnsi="Arial" w:cs="Arial"/>
          <w:sz w:val="24"/>
          <w:szCs w:val="24"/>
        </w:rPr>
        <w:t>Occupational therapy is a rewarding profession dedicated to helping people of all ages participate in the everyday activities, or occupations, that bring meaning and purpose to their lives. As an OTA student, you will be challenged to develop the knowledge, clinical skills, professional behaviors, and critical thinking necessary to provide safe, ethical, and evidence-based occupational therapy services.</w:t>
      </w:r>
    </w:p>
    <w:p w14:paraId="537B338D" w14:textId="77777777" w:rsidR="008C74CA" w:rsidRPr="008C74CA" w:rsidRDefault="008C74CA" w:rsidP="008C74CA">
      <w:pPr>
        <w:spacing w:before="100" w:beforeAutospacing="1" w:after="100" w:afterAutospacing="1" w:line="240" w:lineRule="auto"/>
        <w:rPr>
          <w:rFonts w:ascii="Arial" w:eastAsia="Times New Roman" w:hAnsi="Arial" w:cs="Arial"/>
          <w:sz w:val="24"/>
          <w:szCs w:val="24"/>
        </w:rPr>
      </w:pPr>
      <w:r w:rsidRPr="008C74CA">
        <w:rPr>
          <w:rFonts w:ascii="Arial" w:eastAsia="Times New Roman" w:hAnsi="Arial" w:cs="Arial"/>
          <w:sz w:val="24"/>
          <w:szCs w:val="24"/>
        </w:rPr>
        <w:t>Our faculty are committed to providing a supportive learning environment that encourages curiosity, collaboration, professionalism, and lifelong learning. Through classroom instruction, laboratory experiences, simulation, service learning, fieldwork, and community engagement, you will progressively build the skills and confidence needed for entry-level practice.</w:t>
      </w:r>
    </w:p>
    <w:p w14:paraId="38758C67" w14:textId="77777777" w:rsidR="008C74CA" w:rsidRPr="008C74CA" w:rsidRDefault="008C74CA" w:rsidP="008C74CA">
      <w:pPr>
        <w:spacing w:before="100" w:beforeAutospacing="1" w:after="100" w:afterAutospacing="1" w:line="240" w:lineRule="auto"/>
        <w:rPr>
          <w:rFonts w:ascii="Arial" w:eastAsia="Times New Roman" w:hAnsi="Arial" w:cs="Arial"/>
          <w:sz w:val="24"/>
          <w:szCs w:val="24"/>
        </w:rPr>
      </w:pPr>
      <w:r w:rsidRPr="008C74CA">
        <w:rPr>
          <w:rFonts w:ascii="Arial" w:eastAsia="Times New Roman" w:hAnsi="Arial" w:cs="Arial"/>
          <w:sz w:val="24"/>
          <w:szCs w:val="24"/>
        </w:rPr>
        <w:t>Success in this program requires commitment, preparation, professionalism, and personal responsibility. We encourage you to ask questions, seek assistance early when challenges arise, and take advantage of the many opportunities available to help you succeed. Our faculty are invested in your growth and look forward to partnering with you throughout your educational journey.</w:t>
      </w:r>
    </w:p>
    <w:p w14:paraId="10981FA4" w14:textId="77777777" w:rsidR="008C74CA" w:rsidRPr="008C74CA" w:rsidRDefault="008C74CA" w:rsidP="008C74CA">
      <w:pPr>
        <w:spacing w:before="100" w:beforeAutospacing="1" w:after="100" w:afterAutospacing="1" w:line="240" w:lineRule="auto"/>
        <w:rPr>
          <w:rFonts w:ascii="Arial" w:eastAsia="Times New Roman" w:hAnsi="Arial" w:cs="Arial"/>
          <w:sz w:val="24"/>
          <w:szCs w:val="24"/>
        </w:rPr>
      </w:pPr>
      <w:r w:rsidRPr="008C74CA">
        <w:rPr>
          <w:rFonts w:ascii="Arial" w:eastAsia="Times New Roman" w:hAnsi="Arial" w:cs="Arial"/>
          <w:sz w:val="24"/>
          <w:szCs w:val="24"/>
        </w:rPr>
        <w:t>This handbook serves as a guide to the policies, procedures, and expectations of the OTA Program. Please read it carefully and refer to it throughout the program. While no handbook can answer every question, it provides important information designed to promote your success and help prepare you for clinical practice and the National Board for Certification in Occupational Therapy (NBCOT®) examination.</w:t>
      </w:r>
    </w:p>
    <w:p w14:paraId="37029059" w14:textId="77777777" w:rsidR="008C74CA" w:rsidRPr="008C74CA" w:rsidRDefault="008C74CA" w:rsidP="008C74CA">
      <w:pPr>
        <w:spacing w:before="100" w:beforeAutospacing="1" w:after="100" w:afterAutospacing="1" w:line="240" w:lineRule="auto"/>
        <w:rPr>
          <w:rFonts w:ascii="Arial" w:eastAsia="Times New Roman" w:hAnsi="Arial" w:cs="Arial"/>
          <w:sz w:val="24"/>
          <w:szCs w:val="24"/>
        </w:rPr>
      </w:pPr>
      <w:r w:rsidRPr="008C74CA">
        <w:rPr>
          <w:rFonts w:ascii="Arial" w:eastAsia="Times New Roman" w:hAnsi="Arial" w:cs="Arial"/>
          <w:sz w:val="24"/>
          <w:szCs w:val="24"/>
        </w:rPr>
        <w:t>We are honored that you have chosen Southwest Virginia Community College and look forward to supporting you as you work toward becoming a compassionate, knowledgeable, and competent occupational therapy assistant.</w:t>
      </w:r>
    </w:p>
    <w:p w14:paraId="786881E4" w14:textId="77777777" w:rsidR="008C74CA" w:rsidRPr="008C74CA" w:rsidRDefault="008C74CA" w:rsidP="008C74CA">
      <w:pPr>
        <w:spacing w:before="100" w:beforeAutospacing="1" w:after="100" w:afterAutospacing="1" w:line="240" w:lineRule="auto"/>
        <w:rPr>
          <w:rFonts w:ascii="Arial" w:eastAsia="Times New Roman" w:hAnsi="Arial" w:cs="Arial"/>
          <w:sz w:val="24"/>
          <w:szCs w:val="24"/>
        </w:rPr>
      </w:pPr>
      <w:r w:rsidRPr="008C74CA">
        <w:rPr>
          <w:rFonts w:ascii="Arial" w:eastAsia="Times New Roman" w:hAnsi="Arial" w:cs="Arial"/>
          <w:sz w:val="24"/>
          <w:szCs w:val="24"/>
        </w:rPr>
        <w:t>Welcome to the SWCC OTA family!</w:t>
      </w:r>
    </w:p>
    <w:p w14:paraId="69C0C43C" w14:textId="77777777" w:rsidR="009633B2" w:rsidRDefault="009633B2" w:rsidP="009633B2">
      <w:pPr>
        <w:rPr>
          <w:rFonts w:cstheme="minorHAnsi"/>
          <w:sz w:val="36"/>
          <w:szCs w:val="36"/>
        </w:rPr>
      </w:pPr>
    </w:p>
    <w:p w14:paraId="438B9F34" w14:textId="013BAF4D" w:rsidR="00373686" w:rsidRDefault="00373686" w:rsidP="00323C95">
      <w:pPr>
        <w:jc w:val="center"/>
        <w:rPr>
          <w:rFonts w:cstheme="minorHAnsi"/>
          <w:sz w:val="36"/>
          <w:szCs w:val="36"/>
        </w:rPr>
      </w:pPr>
      <w:r>
        <w:rPr>
          <w:rFonts w:cstheme="minorHAnsi"/>
          <w:sz w:val="36"/>
          <w:szCs w:val="36"/>
        </w:rPr>
        <w:t>Program Introduction</w:t>
      </w:r>
    </w:p>
    <w:p w14:paraId="0127C901" w14:textId="77777777" w:rsidR="00373686" w:rsidRDefault="00373686" w:rsidP="00323C95">
      <w:pPr>
        <w:jc w:val="center"/>
        <w:rPr>
          <w:rFonts w:ascii="Arial" w:hAnsi="Arial" w:cs="Arial"/>
          <w:sz w:val="24"/>
          <w:szCs w:val="24"/>
        </w:rPr>
      </w:pPr>
    </w:p>
    <w:p w14:paraId="1B40B189" w14:textId="4550B063" w:rsidR="00323C95" w:rsidRPr="00605CE1" w:rsidRDefault="00323C95" w:rsidP="00323C95">
      <w:pPr>
        <w:jc w:val="center"/>
        <w:rPr>
          <w:rFonts w:ascii="Arial" w:hAnsi="Arial" w:cs="Arial"/>
          <w:sz w:val="24"/>
          <w:szCs w:val="24"/>
        </w:rPr>
      </w:pPr>
      <w:r w:rsidRPr="00605CE1">
        <w:rPr>
          <w:rFonts w:ascii="Arial" w:hAnsi="Arial" w:cs="Arial"/>
          <w:sz w:val="24"/>
          <w:szCs w:val="24"/>
        </w:rPr>
        <w:t>Program Administration</w:t>
      </w:r>
    </w:p>
    <w:p w14:paraId="568D9380" w14:textId="77777777" w:rsidR="00605CE1" w:rsidRPr="00605CE1" w:rsidRDefault="00605CE1" w:rsidP="00323C95">
      <w:pPr>
        <w:jc w:val="center"/>
        <w:rPr>
          <w:rFonts w:ascii="Arial" w:hAnsi="Arial" w:cs="Arial"/>
          <w:sz w:val="24"/>
          <w:szCs w:val="24"/>
        </w:rPr>
      </w:pPr>
    </w:p>
    <w:p w14:paraId="2957A4F9" w14:textId="0BDCCD4B" w:rsidR="00605CE1" w:rsidRPr="00605CE1" w:rsidRDefault="00605CE1" w:rsidP="00605CE1">
      <w:pPr>
        <w:rPr>
          <w:rFonts w:ascii="Arial" w:hAnsi="Arial" w:cs="Arial"/>
          <w:sz w:val="24"/>
          <w:szCs w:val="24"/>
        </w:rPr>
      </w:pPr>
      <w:r w:rsidRPr="00605CE1">
        <w:rPr>
          <w:rFonts w:ascii="Arial" w:hAnsi="Arial" w:cs="Arial"/>
          <w:sz w:val="24"/>
          <w:szCs w:val="24"/>
        </w:rPr>
        <w:t>President</w:t>
      </w:r>
      <w:r w:rsidRPr="00605CE1">
        <w:rPr>
          <w:rFonts w:ascii="Arial" w:hAnsi="Arial" w:cs="Arial"/>
          <w:sz w:val="24"/>
          <w:szCs w:val="24"/>
        </w:rPr>
        <w:tab/>
      </w:r>
      <w:r w:rsidRPr="00605CE1">
        <w:rPr>
          <w:rFonts w:ascii="Arial" w:hAnsi="Arial" w:cs="Arial"/>
          <w:sz w:val="24"/>
          <w:szCs w:val="24"/>
        </w:rPr>
        <w:tab/>
      </w:r>
      <w:r w:rsidRPr="00605CE1">
        <w:rPr>
          <w:rFonts w:ascii="Arial" w:hAnsi="Arial" w:cs="Arial"/>
          <w:sz w:val="24"/>
          <w:szCs w:val="24"/>
        </w:rPr>
        <w:tab/>
      </w:r>
      <w:r w:rsidRPr="00605CE1">
        <w:rPr>
          <w:rFonts w:ascii="Arial" w:hAnsi="Arial" w:cs="Arial"/>
          <w:sz w:val="24"/>
          <w:szCs w:val="24"/>
        </w:rPr>
        <w:tab/>
      </w:r>
      <w:r w:rsidRPr="00605CE1">
        <w:rPr>
          <w:rFonts w:ascii="Arial" w:hAnsi="Arial" w:cs="Arial"/>
          <w:sz w:val="24"/>
          <w:szCs w:val="24"/>
        </w:rPr>
        <w:tab/>
        <w:t xml:space="preserve">Dr. </w:t>
      </w:r>
      <w:r w:rsidR="009146EA">
        <w:rPr>
          <w:rFonts w:ascii="Arial" w:hAnsi="Arial" w:cs="Arial"/>
          <w:sz w:val="24"/>
          <w:szCs w:val="24"/>
        </w:rPr>
        <w:t>Clint Hay</w:t>
      </w:r>
      <w:r w:rsidR="00804C06">
        <w:rPr>
          <w:rFonts w:ascii="Arial" w:hAnsi="Arial" w:cs="Arial"/>
          <w:sz w:val="24"/>
          <w:szCs w:val="24"/>
        </w:rPr>
        <w:t>e</w:t>
      </w:r>
      <w:r w:rsidR="009146EA">
        <w:rPr>
          <w:rFonts w:ascii="Arial" w:hAnsi="Arial" w:cs="Arial"/>
          <w:sz w:val="24"/>
          <w:szCs w:val="24"/>
        </w:rPr>
        <w:t>s</w:t>
      </w:r>
    </w:p>
    <w:p w14:paraId="598EF6F9" w14:textId="4EEE7408" w:rsidR="00323C95" w:rsidRPr="00605CE1" w:rsidRDefault="00605CE1" w:rsidP="00605CE1">
      <w:pPr>
        <w:rPr>
          <w:rFonts w:ascii="Arial" w:hAnsi="Arial" w:cs="Arial"/>
          <w:sz w:val="24"/>
          <w:szCs w:val="24"/>
        </w:rPr>
      </w:pPr>
      <w:r w:rsidRPr="00605CE1">
        <w:rPr>
          <w:rFonts w:ascii="Arial" w:hAnsi="Arial" w:cs="Arial"/>
          <w:sz w:val="24"/>
          <w:szCs w:val="24"/>
        </w:rPr>
        <w:t>Vice-President of Instruction</w:t>
      </w:r>
      <w:r w:rsidRPr="00605CE1">
        <w:rPr>
          <w:rFonts w:ascii="Arial" w:hAnsi="Arial" w:cs="Arial"/>
          <w:sz w:val="24"/>
          <w:szCs w:val="24"/>
        </w:rPr>
        <w:tab/>
      </w:r>
      <w:r>
        <w:rPr>
          <w:rFonts w:ascii="Arial" w:hAnsi="Arial" w:cs="Arial"/>
          <w:sz w:val="24"/>
          <w:szCs w:val="24"/>
        </w:rPr>
        <w:tab/>
      </w:r>
      <w:r w:rsidRPr="00605CE1">
        <w:rPr>
          <w:rFonts w:ascii="Arial" w:hAnsi="Arial" w:cs="Arial"/>
          <w:sz w:val="24"/>
          <w:szCs w:val="24"/>
        </w:rPr>
        <w:t xml:space="preserve">Dr. </w:t>
      </w:r>
      <w:r w:rsidR="009146EA">
        <w:rPr>
          <w:rFonts w:ascii="Arial" w:hAnsi="Arial" w:cs="Arial"/>
          <w:sz w:val="24"/>
          <w:szCs w:val="24"/>
        </w:rPr>
        <w:t>Bethany Rose</w:t>
      </w:r>
    </w:p>
    <w:p w14:paraId="04A8B9FE" w14:textId="11D754F5" w:rsidR="00323C95" w:rsidRPr="00605CE1" w:rsidRDefault="00323C95" w:rsidP="00323C95">
      <w:pPr>
        <w:rPr>
          <w:rFonts w:ascii="Arial" w:hAnsi="Arial" w:cs="Arial"/>
          <w:sz w:val="24"/>
          <w:szCs w:val="24"/>
        </w:rPr>
      </w:pPr>
      <w:r w:rsidRPr="00605CE1">
        <w:rPr>
          <w:rFonts w:ascii="Arial" w:hAnsi="Arial" w:cs="Arial"/>
          <w:sz w:val="24"/>
          <w:szCs w:val="24"/>
        </w:rPr>
        <w:t>Dean</w:t>
      </w:r>
      <w:r w:rsidRPr="00605CE1">
        <w:rPr>
          <w:rFonts w:ascii="Arial" w:hAnsi="Arial" w:cs="Arial"/>
          <w:sz w:val="24"/>
          <w:szCs w:val="24"/>
        </w:rPr>
        <w:tab/>
      </w:r>
      <w:r w:rsidRPr="00605CE1">
        <w:rPr>
          <w:rFonts w:ascii="Arial" w:hAnsi="Arial" w:cs="Arial"/>
          <w:sz w:val="24"/>
          <w:szCs w:val="24"/>
        </w:rPr>
        <w:tab/>
      </w:r>
      <w:r w:rsidRPr="00605CE1">
        <w:rPr>
          <w:rFonts w:ascii="Arial" w:hAnsi="Arial" w:cs="Arial"/>
          <w:sz w:val="24"/>
          <w:szCs w:val="24"/>
        </w:rPr>
        <w:tab/>
      </w:r>
      <w:r w:rsidRPr="00605CE1">
        <w:rPr>
          <w:rFonts w:ascii="Arial" w:hAnsi="Arial" w:cs="Arial"/>
          <w:sz w:val="24"/>
          <w:szCs w:val="24"/>
        </w:rPr>
        <w:tab/>
      </w:r>
      <w:r w:rsidRPr="00605CE1">
        <w:rPr>
          <w:rFonts w:ascii="Arial" w:hAnsi="Arial" w:cs="Arial"/>
          <w:sz w:val="24"/>
          <w:szCs w:val="24"/>
        </w:rPr>
        <w:tab/>
      </w:r>
      <w:r w:rsidR="009146EA">
        <w:rPr>
          <w:rFonts w:ascii="Arial" w:hAnsi="Arial" w:cs="Arial"/>
          <w:sz w:val="24"/>
          <w:szCs w:val="24"/>
        </w:rPr>
        <w:t xml:space="preserve">           Neyia Beavers</w:t>
      </w:r>
    </w:p>
    <w:p w14:paraId="0F5FBFA4" w14:textId="000C1650" w:rsidR="00323C95" w:rsidRPr="00605CE1" w:rsidRDefault="00323C95" w:rsidP="00323C95">
      <w:pPr>
        <w:rPr>
          <w:rFonts w:ascii="Arial" w:hAnsi="Arial" w:cs="Arial"/>
          <w:sz w:val="24"/>
          <w:szCs w:val="24"/>
        </w:rPr>
      </w:pPr>
      <w:r w:rsidRPr="00605CE1">
        <w:rPr>
          <w:rFonts w:ascii="Arial" w:hAnsi="Arial" w:cs="Arial"/>
          <w:sz w:val="24"/>
          <w:szCs w:val="24"/>
        </w:rPr>
        <w:t>Program Director</w:t>
      </w:r>
      <w:r w:rsidRPr="00605CE1">
        <w:rPr>
          <w:rFonts w:ascii="Arial" w:hAnsi="Arial" w:cs="Arial"/>
          <w:sz w:val="24"/>
          <w:szCs w:val="24"/>
        </w:rPr>
        <w:tab/>
      </w:r>
      <w:r w:rsidRPr="00605CE1">
        <w:rPr>
          <w:rFonts w:ascii="Arial" w:hAnsi="Arial" w:cs="Arial"/>
          <w:sz w:val="24"/>
          <w:szCs w:val="24"/>
        </w:rPr>
        <w:tab/>
      </w:r>
      <w:r w:rsidRPr="00605CE1">
        <w:rPr>
          <w:rFonts w:ascii="Arial" w:hAnsi="Arial" w:cs="Arial"/>
          <w:sz w:val="24"/>
          <w:szCs w:val="24"/>
        </w:rPr>
        <w:tab/>
      </w:r>
      <w:r w:rsidR="00605CE1">
        <w:rPr>
          <w:rFonts w:ascii="Arial" w:hAnsi="Arial" w:cs="Arial"/>
          <w:sz w:val="24"/>
          <w:szCs w:val="24"/>
        </w:rPr>
        <w:tab/>
      </w:r>
      <w:r w:rsidRPr="00605CE1">
        <w:rPr>
          <w:rFonts w:ascii="Arial" w:hAnsi="Arial" w:cs="Arial"/>
          <w:sz w:val="24"/>
          <w:szCs w:val="24"/>
        </w:rPr>
        <w:t>Annette Looney</w:t>
      </w:r>
    </w:p>
    <w:p w14:paraId="1A7AF492" w14:textId="4A64A4CF" w:rsidR="00323C95" w:rsidRPr="00605CE1" w:rsidRDefault="00323C95" w:rsidP="00323C95">
      <w:pPr>
        <w:rPr>
          <w:rFonts w:ascii="Arial" w:hAnsi="Arial" w:cs="Arial"/>
          <w:sz w:val="24"/>
          <w:szCs w:val="24"/>
        </w:rPr>
      </w:pPr>
      <w:r w:rsidRPr="00605CE1">
        <w:rPr>
          <w:rFonts w:ascii="Arial" w:hAnsi="Arial" w:cs="Arial"/>
          <w:sz w:val="24"/>
          <w:szCs w:val="24"/>
        </w:rPr>
        <w:t>Fieldwork Coordinator</w:t>
      </w:r>
      <w:r w:rsidRPr="00605CE1">
        <w:rPr>
          <w:rFonts w:ascii="Arial" w:hAnsi="Arial" w:cs="Arial"/>
          <w:sz w:val="24"/>
          <w:szCs w:val="24"/>
        </w:rPr>
        <w:tab/>
      </w:r>
      <w:r w:rsidRPr="00605CE1">
        <w:rPr>
          <w:rFonts w:ascii="Arial" w:hAnsi="Arial" w:cs="Arial"/>
          <w:sz w:val="24"/>
          <w:szCs w:val="24"/>
        </w:rPr>
        <w:tab/>
      </w:r>
      <w:r w:rsidR="00605CE1">
        <w:rPr>
          <w:rFonts w:ascii="Arial" w:hAnsi="Arial" w:cs="Arial"/>
          <w:sz w:val="24"/>
          <w:szCs w:val="24"/>
        </w:rPr>
        <w:tab/>
      </w:r>
      <w:r w:rsidRPr="00605CE1">
        <w:rPr>
          <w:rFonts w:ascii="Arial" w:hAnsi="Arial" w:cs="Arial"/>
          <w:sz w:val="24"/>
          <w:szCs w:val="24"/>
        </w:rPr>
        <w:t>Billie Carol Keene</w:t>
      </w:r>
    </w:p>
    <w:p w14:paraId="659FB7AA" w14:textId="50F84458" w:rsidR="00323C95" w:rsidRDefault="00323C95" w:rsidP="00323C95">
      <w:pPr>
        <w:rPr>
          <w:rFonts w:cstheme="minorHAnsi"/>
          <w:sz w:val="36"/>
          <w:szCs w:val="36"/>
        </w:rPr>
      </w:pPr>
      <w:r w:rsidRPr="00605CE1">
        <w:rPr>
          <w:rFonts w:ascii="Arial" w:hAnsi="Arial" w:cs="Arial"/>
          <w:sz w:val="24"/>
          <w:szCs w:val="24"/>
        </w:rPr>
        <w:t>Administrative Assistant</w:t>
      </w:r>
      <w:r w:rsidRPr="00605CE1">
        <w:rPr>
          <w:rFonts w:ascii="Arial" w:hAnsi="Arial" w:cs="Arial"/>
          <w:sz w:val="24"/>
          <w:szCs w:val="24"/>
        </w:rPr>
        <w:tab/>
      </w:r>
      <w:r w:rsidRPr="00605CE1">
        <w:rPr>
          <w:rFonts w:ascii="Arial" w:hAnsi="Arial" w:cs="Arial"/>
          <w:sz w:val="24"/>
          <w:szCs w:val="24"/>
        </w:rPr>
        <w:tab/>
      </w:r>
      <w:r w:rsidR="00605CE1">
        <w:rPr>
          <w:rFonts w:ascii="Arial" w:hAnsi="Arial" w:cs="Arial"/>
          <w:sz w:val="24"/>
          <w:szCs w:val="24"/>
        </w:rPr>
        <w:tab/>
      </w:r>
      <w:r w:rsidRPr="00605CE1">
        <w:rPr>
          <w:rFonts w:ascii="Arial" w:hAnsi="Arial" w:cs="Arial"/>
          <w:sz w:val="24"/>
          <w:szCs w:val="24"/>
        </w:rPr>
        <w:t>Tammy Austin</w:t>
      </w:r>
    </w:p>
    <w:p w14:paraId="384E9FC0" w14:textId="77777777" w:rsidR="00605CE1" w:rsidRDefault="00605CE1" w:rsidP="00605CE1">
      <w:pPr>
        <w:jc w:val="both"/>
        <w:rPr>
          <w:rFonts w:ascii="Arial" w:hAnsi="Arial" w:cs="Arial"/>
          <w:b/>
          <w:bCs/>
          <w:sz w:val="24"/>
          <w:szCs w:val="24"/>
        </w:rPr>
      </w:pPr>
    </w:p>
    <w:p w14:paraId="0BE55D48" w14:textId="2A19BC04" w:rsidR="00605CE1" w:rsidRPr="00605CE1" w:rsidRDefault="00605CE1" w:rsidP="00605CE1">
      <w:pPr>
        <w:jc w:val="both"/>
        <w:rPr>
          <w:rFonts w:ascii="Arial" w:hAnsi="Arial" w:cs="Arial"/>
          <w:b/>
          <w:bCs/>
          <w:sz w:val="24"/>
          <w:szCs w:val="24"/>
          <w:u w:val="single"/>
        </w:rPr>
      </w:pPr>
      <w:r w:rsidRPr="00605CE1">
        <w:rPr>
          <w:rFonts w:ascii="Arial" w:hAnsi="Arial" w:cs="Arial"/>
          <w:b/>
          <w:bCs/>
          <w:sz w:val="24"/>
          <w:szCs w:val="24"/>
        </w:rPr>
        <w:t>Lines of Authority</w:t>
      </w:r>
    </w:p>
    <w:p w14:paraId="79384043" w14:textId="77777777" w:rsidR="00605CE1" w:rsidRPr="00605CE1" w:rsidRDefault="00605CE1" w:rsidP="00605CE1">
      <w:pPr>
        <w:pStyle w:val="BodyText"/>
        <w:spacing w:line="276" w:lineRule="auto"/>
        <w:rPr>
          <w:rFonts w:ascii="Arial" w:eastAsia="Times" w:hAnsi="Arial" w:cs="Arial"/>
          <w:szCs w:val="24"/>
        </w:rPr>
      </w:pPr>
      <w:r w:rsidRPr="00605CE1">
        <w:rPr>
          <w:rFonts w:ascii="Arial" w:eastAsia="Times" w:hAnsi="Arial" w:cs="Arial"/>
          <w:szCs w:val="24"/>
        </w:rPr>
        <w:t>In the OTA Program, there are lines of authority the student is expected to utilize when attempting to solve problems, offer suggestions, find the answer to questions, etc.  If the issue is related to a specific course, the student is expected to begin resolution with the course instructor.  If the problem cannot be resolved at that level, the proper line of authority is as follows:</w:t>
      </w:r>
    </w:p>
    <w:p w14:paraId="7E063183" w14:textId="77777777" w:rsidR="00605CE1" w:rsidRPr="00605CE1" w:rsidRDefault="00605CE1" w:rsidP="00605CE1">
      <w:pPr>
        <w:jc w:val="both"/>
        <w:rPr>
          <w:rFonts w:ascii="Arial" w:hAnsi="Arial" w:cs="Arial"/>
          <w:sz w:val="24"/>
          <w:szCs w:val="24"/>
        </w:rPr>
      </w:pPr>
    </w:p>
    <w:p w14:paraId="4EA67370" w14:textId="77777777" w:rsidR="00605CE1" w:rsidRPr="00605CE1" w:rsidRDefault="00605CE1" w:rsidP="00605CE1">
      <w:pPr>
        <w:jc w:val="center"/>
        <w:rPr>
          <w:rFonts w:ascii="Arial" w:hAnsi="Arial" w:cs="Arial"/>
          <w:sz w:val="24"/>
          <w:szCs w:val="24"/>
        </w:rPr>
      </w:pPr>
      <w:r w:rsidRPr="00605CE1">
        <w:rPr>
          <w:rFonts w:ascii="Arial" w:hAnsi="Arial" w:cs="Arial"/>
          <w:b/>
          <w:sz w:val="24"/>
          <w:szCs w:val="24"/>
        </w:rPr>
        <w:t>Course Instructor</w:t>
      </w:r>
    </w:p>
    <w:p w14:paraId="62A76B79" w14:textId="77777777" w:rsidR="00605CE1" w:rsidRPr="00605CE1" w:rsidRDefault="00605CE1" w:rsidP="00605CE1">
      <w:pPr>
        <w:jc w:val="center"/>
        <w:rPr>
          <w:rFonts w:ascii="Arial" w:hAnsi="Arial" w:cs="Arial"/>
          <w:sz w:val="24"/>
          <w:szCs w:val="24"/>
        </w:rPr>
      </w:pPr>
      <w:r w:rsidRPr="00605CE1">
        <w:rPr>
          <w:rFonts w:ascii="Arial" w:hAnsi="Arial" w:cs="Arial"/>
          <w:b/>
          <w:sz w:val="24"/>
          <w:szCs w:val="24"/>
        </w:rPr>
        <w:sym w:font="Symbol" w:char="F0AF"/>
      </w:r>
    </w:p>
    <w:p w14:paraId="4BD2EE5A" w14:textId="77777777" w:rsidR="00605CE1" w:rsidRPr="00605CE1" w:rsidRDefault="00605CE1" w:rsidP="00605CE1">
      <w:pPr>
        <w:jc w:val="center"/>
        <w:rPr>
          <w:rFonts w:ascii="Arial" w:hAnsi="Arial" w:cs="Arial"/>
          <w:b/>
          <w:sz w:val="24"/>
          <w:szCs w:val="24"/>
        </w:rPr>
      </w:pPr>
      <w:r w:rsidRPr="00605CE1">
        <w:rPr>
          <w:rFonts w:ascii="Arial" w:hAnsi="Arial" w:cs="Arial"/>
          <w:b/>
          <w:sz w:val="24"/>
          <w:szCs w:val="24"/>
        </w:rPr>
        <w:t>Program Director</w:t>
      </w:r>
    </w:p>
    <w:p w14:paraId="760ED406" w14:textId="77777777" w:rsidR="00605CE1" w:rsidRPr="00605CE1" w:rsidRDefault="00605CE1" w:rsidP="00605CE1">
      <w:pPr>
        <w:jc w:val="center"/>
        <w:rPr>
          <w:rFonts w:ascii="Arial" w:hAnsi="Arial" w:cs="Arial"/>
          <w:b/>
          <w:sz w:val="24"/>
          <w:szCs w:val="24"/>
        </w:rPr>
      </w:pPr>
      <w:r w:rsidRPr="00605CE1">
        <w:rPr>
          <w:rFonts w:ascii="Arial" w:hAnsi="Arial" w:cs="Arial"/>
          <w:b/>
          <w:sz w:val="24"/>
          <w:szCs w:val="24"/>
        </w:rPr>
        <w:sym w:font="Symbol" w:char="F0AF"/>
      </w:r>
    </w:p>
    <w:p w14:paraId="31E8E883" w14:textId="4C4C8EBA" w:rsidR="00605CE1" w:rsidRPr="00605CE1" w:rsidRDefault="00605CE1" w:rsidP="00605CE1">
      <w:pPr>
        <w:jc w:val="center"/>
        <w:rPr>
          <w:rFonts w:ascii="Arial" w:hAnsi="Arial" w:cs="Arial"/>
          <w:b/>
          <w:sz w:val="24"/>
          <w:szCs w:val="24"/>
        </w:rPr>
      </w:pPr>
      <w:r w:rsidRPr="00605CE1">
        <w:rPr>
          <w:rFonts w:ascii="Arial" w:hAnsi="Arial" w:cs="Arial"/>
          <w:b/>
          <w:sz w:val="24"/>
          <w:szCs w:val="24"/>
        </w:rPr>
        <w:t>Dean of Health Technolog</w:t>
      </w:r>
      <w:r w:rsidR="004F2C73">
        <w:rPr>
          <w:rFonts w:ascii="Arial" w:hAnsi="Arial" w:cs="Arial"/>
          <w:b/>
          <w:sz w:val="24"/>
          <w:szCs w:val="24"/>
        </w:rPr>
        <w:t>ies</w:t>
      </w:r>
      <w:r w:rsidRPr="00605CE1">
        <w:rPr>
          <w:rFonts w:ascii="Arial" w:hAnsi="Arial" w:cs="Arial"/>
          <w:b/>
          <w:sz w:val="24"/>
          <w:szCs w:val="24"/>
        </w:rPr>
        <w:t xml:space="preserve"> Division</w:t>
      </w:r>
    </w:p>
    <w:p w14:paraId="4F2CA6A8" w14:textId="77777777" w:rsidR="00605CE1" w:rsidRPr="00605CE1" w:rsidRDefault="00605CE1" w:rsidP="00605CE1">
      <w:pPr>
        <w:jc w:val="center"/>
        <w:rPr>
          <w:rFonts w:ascii="Arial" w:hAnsi="Arial" w:cs="Arial"/>
          <w:b/>
          <w:sz w:val="24"/>
          <w:szCs w:val="24"/>
        </w:rPr>
      </w:pPr>
      <w:r w:rsidRPr="00605CE1">
        <w:rPr>
          <w:rFonts w:ascii="Arial" w:hAnsi="Arial" w:cs="Arial"/>
          <w:b/>
          <w:sz w:val="24"/>
          <w:szCs w:val="24"/>
        </w:rPr>
        <w:sym w:font="Symbol" w:char="F0AF"/>
      </w:r>
    </w:p>
    <w:p w14:paraId="7F02564A" w14:textId="77777777" w:rsidR="00605CE1" w:rsidRPr="00605CE1" w:rsidRDefault="00605CE1" w:rsidP="00605CE1">
      <w:pPr>
        <w:jc w:val="center"/>
        <w:rPr>
          <w:rFonts w:ascii="Arial" w:hAnsi="Arial" w:cs="Arial"/>
          <w:b/>
          <w:sz w:val="24"/>
          <w:szCs w:val="24"/>
        </w:rPr>
      </w:pPr>
      <w:r w:rsidRPr="00605CE1">
        <w:rPr>
          <w:rFonts w:ascii="Arial" w:hAnsi="Arial" w:cs="Arial"/>
          <w:b/>
          <w:sz w:val="24"/>
          <w:szCs w:val="24"/>
        </w:rPr>
        <w:t>Vice-President of Instruction</w:t>
      </w:r>
    </w:p>
    <w:p w14:paraId="050BF9CC" w14:textId="77777777" w:rsidR="00605CE1" w:rsidRDefault="00605CE1" w:rsidP="00605CE1">
      <w:pPr>
        <w:jc w:val="both"/>
        <w:rPr>
          <w:rFonts w:ascii="Arial" w:hAnsi="Arial" w:cs="Arial"/>
          <w:sz w:val="24"/>
          <w:szCs w:val="24"/>
        </w:rPr>
      </w:pPr>
    </w:p>
    <w:p w14:paraId="08C72644" w14:textId="42CB74A3" w:rsidR="00323C95" w:rsidRPr="0046339C" w:rsidRDefault="00605CE1" w:rsidP="0046339C">
      <w:pPr>
        <w:jc w:val="both"/>
        <w:rPr>
          <w:rFonts w:ascii="Arial" w:hAnsi="Arial" w:cs="Arial"/>
          <w:sz w:val="24"/>
          <w:szCs w:val="24"/>
        </w:rPr>
      </w:pPr>
      <w:r w:rsidRPr="00605CE1">
        <w:rPr>
          <w:rFonts w:ascii="Arial" w:hAnsi="Arial" w:cs="Arial"/>
          <w:sz w:val="24"/>
          <w:szCs w:val="24"/>
        </w:rPr>
        <w:t xml:space="preserve">Students </w:t>
      </w:r>
      <w:r w:rsidRPr="00605CE1">
        <w:rPr>
          <w:rFonts w:ascii="Arial" w:hAnsi="Arial" w:cs="Arial"/>
          <w:sz w:val="24"/>
          <w:szCs w:val="24"/>
          <w:u w:val="single"/>
        </w:rPr>
        <w:t>MUST</w:t>
      </w:r>
      <w:r w:rsidRPr="00605CE1">
        <w:rPr>
          <w:rFonts w:ascii="Arial" w:hAnsi="Arial" w:cs="Arial"/>
          <w:sz w:val="24"/>
          <w:szCs w:val="24"/>
        </w:rPr>
        <w:t xml:space="preserve"> follow this line of authority.  If the situation cannot be resolved with the Vice-President, you will be referred to the next appropriate person in the line of authority.</w:t>
      </w:r>
    </w:p>
    <w:p w14:paraId="2022BF5E" w14:textId="57BB3E45" w:rsidR="00E75D47" w:rsidRDefault="00E75D47" w:rsidP="00373686">
      <w:pPr>
        <w:pStyle w:val="ListParagraph"/>
        <w:spacing w:line="240" w:lineRule="auto"/>
        <w:ind w:left="1080"/>
        <w:rPr>
          <w:rFonts w:cstheme="minorHAnsi"/>
          <w:sz w:val="36"/>
          <w:szCs w:val="36"/>
        </w:rPr>
      </w:pPr>
    </w:p>
    <w:p w14:paraId="081F5E09" w14:textId="77777777" w:rsidR="00B01485" w:rsidRDefault="00B01485" w:rsidP="00B01485">
      <w:pPr>
        <w:jc w:val="center"/>
        <w:rPr>
          <w:rFonts w:ascii="Arial" w:hAnsi="Arial" w:cs="Arial"/>
          <w:b/>
          <w:bCs/>
          <w:sz w:val="24"/>
          <w:szCs w:val="24"/>
        </w:rPr>
      </w:pPr>
      <w:r>
        <w:rPr>
          <w:noProof/>
        </w:rPr>
        <w:drawing>
          <wp:inline distT="0" distB="0" distL="0" distR="0" wp14:anchorId="342FCB84" wp14:editId="2838F0E5">
            <wp:extent cx="2430050" cy="806214"/>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2430050" cy="806214"/>
                    </a:xfrm>
                    <a:prstGeom prst="rect">
                      <a:avLst/>
                    </a:prstGeom>
                    <a:noFill/>
                    <a:ln>
                      <a:noFill/>
                    </a:ln>
                  </pic:spPr>
                </pic:pic>
              </a:graphicData>
            </a:graphic>
          </wp:inline>
        </w:drawing>
      </w:r>
    </w:p>
    <w:p w14:paraId="3667445B" w14:textId="77777777" w:rsidR="00B01485" w:rsidRDefault="00B01485" w:rsidP="00B01485">
      <w:pPr>
        <w:jc w:val="center"/>
        <w:rPr>
          <w:rFonts w:ascii="Arial" w:hAnsi="Arial" w:cs="Arial"/>
          <w:b/>
          <w:bCs/>
          <w:sz w:val="24"/>
          <w:szCs w:val="24"/>
        </w:rPr>
      </w:pPr>
      <w:r w:rsidRPr="00CB5B61">
        <w:rPr>
          <w:rFonts w:ascii="Arial" w:hAnsi="Arial" w:cs="Arial"/>
          <w:b/>
          <w:bCs/>
          <w:sz w:val="24"/>
          <w:szCs w:val="24"/>
        </w:rPr>
        <w:t>Program Handbook Disclaimer and Signature Form</w:t>
      </w:r>
    </w:p>
    <w:p w14:paraId="32B61CAB" w14:textId="77777777" w:rsidR="00B01485" w:rsidRPr="00CB5B61" w:rsidRDefault="00B01485" w:rsidP="00B01485">
      <w:pPr>
        <w:jc w:val="center"/>
        <w:rPr>
          <w:rFonts w:ascii="Arial" w:hAnsi="Arial" w:cs="Arial"/>
          <w:b/>
          <w:bCs/>
          <w:sz w:val="24"/>
          <w:szCs w:val="24"/>
        </w:rPr>
      </w:pPr>
    </w:p>
    <w:p w14:paraId="0F769C26" w14:textId="77777777" w:rsidR="00B01485" w:rsidRPr="00CB5B61" w:rsidRDefault="00B01485" w:rsidP="00B01485">
      <w:pPr>
        <w:spacing w:line="360" w:lineRule="auto"/>
        <w:rPr>
          <w:rFonts w:ascii="Arial" w:hAnsi="Arial" w:cs="Arial"/>
          <w:sz w:val="24"/>
          <w:szCs w:val="24"/>
        </w:rPr>
      </w:pPr>
      <w:r w:rsidRPr="00CB5B61">
        <w:rPr>
          <w:rFonts w:ascii="Arial" w:hAnsi="Arial" w:cs="Arial"/>
          <w:sz w:val="24"/>
          <w:szCs w:val="24"/>
        </w:rPr>
        <w:t xml:space="preserve">This </w:t>
      </w:r>
      <w:r>
        <w:rPr>
          <w:rFonts w:ascii="Arial" w:hAnsi="Arial" w:cs="Arial"/>
          <w:sz w:val="24"/>
          <w:szCs w:val="24"/>
        </w:rPr>
        <w:t>Occupational Therapy Assistant (OTA)</w:t>
      </w:r>
      <w:r w:rsidRPr="00CB5B61">
        <w:rPr>
          <w:rFonts w:ascii="Arial" w:hAnsi="Arial" w:cs="Arial"/>
          <w:sz w:val="24"/>
          <w:szCs w:val="24"/>
        </w:rPr>
        <w:t xml:space="preserve">  Program Handbook is provided to you as a guide and to ensure that you understand the academic and conduct expectations that the College has for you during your enrollment in the program. There is no mutuality between you and the College concerning it, and thus your reliance upon the information contained within it when making academic decisions does not constitute, and should not be construed as, a contract with the college. Furthermore, the College reserves the right to make changes to this handbook at any time, unilaterally and without notice; however, students will not be held responsible for any associated conduct expectations contained in such changes until notified of them. </w:t>
      </w:r>
    </w:p>
    <w:p w14:paraId="545110FB" w14:textId="77777777" w:rsidR="00B01485" w:rsidRPr="00CB5B61" w:rsidRDefault="00B01485" w:rsidP="00B01485">
      <w:pPr>
        <w:spacing w:line="360" w:lineRule="auto"/>
        <w:rPr>
          <w:rFonts w:ascii="Arial" w:hAnsi="Arial" w:cs="Arial"/>
          <w:sz w:val="24"/>
          <w:szCs w:val="24"/>
        </w:rPr>
      </w:pPr>
      <w:r w:rsidRPr="00CB5B61">
        <w:rPr>
          <w:rFonts w:ascii="Arial" w:hAnsi="Arial" w:cs="Arial"/>
          <w:sz w:val="24"/>
          <w:szCs w:val="24"/>
        </w:rPr>
        <w:t xml:space="preserve">Your signature on this page is simply your acknowledgement that you have received and agreed to read this handbook. </w:t>
      </w:r>
    </w:p>
    <w:p w14:paraId="45054958" w14:textId="77777777" w:rsidR="00B01485" w:rsidRPr="00CB5B61" w:rsidRDefault="00B01485" w:rsidP="00B01485">
      <w:pPr>
        <w:spacing w:after="0" w:line="360" w:lineRule="auto"/>
        <w:rPr>
          <w:rFonts w:ascii="Arial" w:hAnsi="Arial" w:cs="Arial"/>
          <w:sz w:val="24"/>
          <w:szCs w:val="24"/>
        </w:rPr>
      </w:pPr>
    </w:p>
    <w:p w14:paraId="76DB9ED7" w14:textId="77777777" w:rsidR="00B01485" w:rsidRPr="00CB5B61" w:rsidRDefault="00B01485" w:rsidP="00B01485">
      <w:pPr>
        <w:spacing w:after="0" w:line="240" w:lineRule="auto"/>
        <w:rPr>
          <w:rFonts w:ascii="Arial" w:hAnsi="Arial" w:cs="Arial"/>
          <w:sz w:val="24"/>
          <w:szCs w:val="24"/>
        </w:rPr>
      </w:pPr>
      <w:r w:rsidRPr="00CB5B61">
        <w:rPr>
          <w:rFonts w:ascii="Arial" w:hAnsi="Arial" w:cs="Arial"/>
          <w:sz w:val="24"/>
          <w:szCs w:val="24"/>
        </w:rPr>
        <w:t>________________________</w:t>
      </w:r>
      <w:r>
        <w:rPr>
          <w:rFonts w:ascii="Arial" w:hAnsi="Arial" w:cs="Arial"/>
          <w:sz w:val="24"/>
          <w:szCs w:val="24"/>
        </w:rPr>
        <w:t>__</w:t>
      </w:r>
      <w:r w:rsidRPr="00CB5B61">
        <w:rPr>
          <w:rFonts w:ascii="Arial" w:hAnsi="Arial" w:cs="Arial"/>
          <w:sz w:val="24"/>
          <w:szCs w:val="24"/>
        </w:rPr>
        <w:t>_</w:t>
      </w:r>
      <w:r>
        <w:rPr>
          <w:rFonts w:ascii="Arial" w:hAnsi="Arial" w:cs="Arial"/>
          <w:sz w:val="24"/>
          <w:szCs w:val="24"/>
        </w:rPr>
        <w:t>______</w:t>
      </w:r>
      <w:r w:rsidRPr="00CB5B61">
        <w:rPr>
          <w:rFonts w:ascii="Arial" w:hAnsi="Arial" w:cs="Arial"/>
          <w:sz w:val="24"/>
          <w:szCs w:val="24"/>
        </w:rPr>
        <w:t xml:space="preserve"> </w:t>
      </w:r>
      <w:r w:rsidRPr="00CB5B61">
        <w:rPr>
          <w:rFonts w:ascii="Arial" w:hAnsi="Arial" w:cs="Arial"/>
          <w:sz w:val="24"/>
          <w:szCs w:val="24"/>
        </w:rPr>
        <w:tab/>
      </w:r>
      <w:r w:rsidRPr="00CB5B61">
        <w:rPr>
          <w:rFonts w:ascii="Arial" w:hAnsi="Arial" w:cs="Arial"/>
          <w:sz w:val="24"/>
          <w:szCs w:val="24"/>
        </w:rPr>
        <w:tab/>
      </w:r>
      <w:r w:rsidRPr="00CB5B61">
        <w:rPr>
          <w:rFonts w:ascii="Arial" w:hAnsi="Arial" w:cs="Arial"/>
          <w:sz w:val="24"/>
          <w:szCs w:val="24"/>
        </w:rPr>
        <w:tab/>
        <w:t xml:space="preserve">        ________________</w:t>
      </w:r>
    </w:p>
    <w:p w14:paraId="62699132" w14:textId="77777777" w:rsidR="00B01485" w:rsidRPr="00CB5B61" w:rsidRDefault="00B01485" w:rsidP="00B01485">
      <w:pPr>
        <w:spacing w:after="0" w:line="240" w:lineRule="auto"/>
        <w:rPr>
          <w:rFonts w:ascii="Arial" w:hAnsi="Arial" w:cs="Arial"/>
          <w:sz w:val="24"/>
          <w:szCs w:val="24"/>
        </w:rPr>
      </w:pPr>
      <w:r w:rsidRPr="00CB5B61">
        <w:rPr>
          <w:rFonts w:ascii="Arial" w:hAnsi="Arial" w:cs="Arial"/>
          <w:sz w:val="24"/>
          <w:szCs w:val="24"/>
        </w:rPr>
        <w:t>Student’s name (printed)</w:t>
      </w:r>
      <w:r w:rsidRPr="00CB5B61">
        <w:rPr>
          <w:rFonts w:ascii="Arial" w:hAnsi="Arial" w:cs="Arial"/>
          <w:sz w:val="24"/>
          <w:szCs w:val="24"/>
        </w:rPr>
        <w:tab/>
      </w:r>
      <w:r w:rsidRPr="00CB5B61">
        <w:rPr>
          <w:rFonts w:ascii="Arial" w:hAnsi="Arial" w:cs="Arial"/>
          <w:sz w:val="24"/>
          <w:szCs w:val="24"/>
        </w:rPr>
        <w:tab/>
      </w:r>
      <w:r w:rsidRPr="00CB5B61">
        <w:rPr>
          <w:rFonts w:ascii="Arial" w:hAnsi="Arial" w:cs="Arial"/>
          <w:sz w:val="24"/>
          <w:szCs w:val="24"/>
        </w:rPr>
        <w:tab/>
      </w:r>
      <w:r w:rsidRPr="00CB5B61">
        <w:rPr>
          <w:rFonts w:ascii="Arial" w:hAnsi="Arial" w:cs="Arial"/>
          <w:sz w:val="24"/>
          <w:szCs w:val="24"/>
        </w:rPr>
        <w:tab/>
      </w:r>
      <w:r w:rsidRPr="00CB5B61">
        <w:rPr>
          <w:rFonts w:ascii="Arial" w:hAnsi="Arial" w:cs="Arial"/>
          <w:sz w:val="24"/>
          <w:szCs w:val="24"/>
        </w:rPr>
        <w:tab/>
      </w:r>
      <w:r w:rsidRPr="00CB5B61">
        <w:rPr>
          <w:rFonts w:ascii="Arial" w:hAnsi="Arial" w:cs="Arial"/>
          <w:sz w:val="24"/>
          <w:szCs w:val="24"/>
        </w:rPr>
        <w:tab/>
      </w:r>
      <w:r w:rsidRPr="00CB5B61">
        <w:rPr>
          <w:rFonts w:ascii="Arial" w:hAnsi="Arial" w:cs="Arial"/>
          <w:sz w:val="24"/>
          <w:szCs w:val="24"/>
        </w:rPr>
        <w:tab/>
        <w:t>Date</w:t>
      </w:r>
    </w:p>
    <w:p w14:paraId="06F40502" w14:textId="77777777" w:rsidR="00B01485" w:rsidRPr="00CB5B61" w:rsidRDefault="00B01485" w:rsidP="00B01485">
      <w:pPr>
        <w:spacing w:after="0" w:line="240" w:lineRule="auto"/>
        <w:rPr>
          <w:rFonts w:ascii="Arial" w:hAnsi="Arial" w:cs="Arial"/>
          <w:sz w:val="24"/>
          <w:szCs w:val="24"/>
        </w:rPr>
      </w:pPr>
    </w:p>
    <w:p w14:paraId="5A70C909" w14:textId="77777777" w:rsidR="00B01485" w:rsidRPr="00CB5B61" w:rsidRDefault="00B01485" w:rsidP="00B01485">
      <w:pPr>
        <w:spacing w:after="0" w:line="240" w:lineRule="auto"/>
        <w:rPr>
          <w:rFonts w:ascii="Arial" w:hAnsi="Arial" w:cs="Arial"/>
          <w:sz w:val="24"/>
          <w:szCs w:val="24"/>
        </w:rPr>
      </w:pPr>
    </w:p>
    <w:p w14:paraId="33DD37A9" w14:textId="77777777" w:rsidR="00B01485" w:rsidRPr="00CB5B61" w:rsidRDefault="00B01485" w:rsidP="00B01485">
      <w:pPr>
        <w:spacing w:after="0" w:line="240" w:lineRule="auto"/>
        <w:rPr>
          <w:rFonts w:ascii="Arial" w:hAnsi="Arial" w:cs="Arial"/>
          <w:sz w:val="24"/>
          <w:szCs w:val="24"/>
        </w:rPr>
      </w:pPr>
      <w:r w:rsidRPr="00CB5B61">
        <w:rPr>
          <w:rFonts w:ascii="Arial" w:hAnsi="Arial" w:cs="Arial"/>
          <w:sz w:val="24"/>
          <w:szCs w:val="24"/>
        </w:rPr>
        <w:t>_________________________________</w:t>
      </w:r>
    </w:p>
    <w:p w14:paraId="48AD1C9F" w14:textId="77777777" w:rsidR="00B01485" w:rsidRPr="00CB5B61" w:rsidRDefault="00B01485" w:rsidP="00B01485">
      <w:pPr>
        <w:spacing w:after="0" w:line="240" w:lineRule="auto"/>
        <w:rPr>
          <w:rFonts w:ascii="Arial" w:hAnsi="Arial" w:cs="Arial"/>
          <w:sz w:val="24"/>
          <w:szCs w:val="24"/>
        </w:rPr>
      </w:pPr>
      <w:r w:rsidRPr="00CB5B61">
        <w:rPr>
          <w:rFonts w:ascii="Arial" w:hAnsi="Arial" w:cs="Arial"/>
          <w:sz w:val="24"/>
          <w:szCs w:val="24"/>
        </w:rPr>
        <w:t>Student’s signature</w:t>
      </w:r>
    </w:p>
    <w:p w14:paraId="388F8028" w14:textId="0E13C20F" w:rsidR="00E75D47" w:rsidRDefault="00E75D47" w:rsidP="00B01485">
      <w:pPr>
        <w:pStyle w:val="ListParagraph"/>
        <w:spacing w:line="240" w:lineRule="auto"/>
        <w:ind w:left="1080"/>
        <w:rPr>
          <w:rFonts w:cstheme="minorHAnsi"/>
          <w:sz w:val="24"/>
          <w:szCs w:val="24"/>
        </w:rPr>
      </w:pPr>
    </w:p>
    <w:p w14:paraId="2708752B" w14:textId="0A83C38C" w:rsidR="00B01485" w:rsidRDefault="00B01485" w:rsidP="00B01485">
      <w:pPr>
        <w:pStyle w:val="ListParagraph"/>
        <w:spacing w:line="240" w:lineRule="auto"/>
        <w:ind w:left="1080"/>
        <w:rPr>
          <w:rFonts w:cstheme="minorHAnsi"/>
          <w:sz w:val="24"/>
          <w:szCs w:val="24"/>
        </w:rPr>
      </w:pPr>
    </w:p>
    <w:p w14:paraId="7BF18BED" w14:textId="7C91FA88" w:rsidR="00B01485" w:rsidRDefault="00B01485" w:rsidP="00B01485">
      <w:pPr>
        <w:pStyle w:val="ListParagraph"/>
        <w:spacing w:line="240" w:lineRule="auto"/>
        <w:ind w:left="1080"/>
        <w:rPr>
          <w:rFonts w:cstheme="minorHAnsi"/>
          <w:sz w:val="24"/>
          <w:szCs w:val="24"/>
        </w:rPr>
      </w:pPr>
    </w:p>
    <w:p w14:paraId="074521EE" w14:textId="023357F2" w:rsidR="00B01485" w:rsidRDefault="00B01485" w:rsidP="00B01485">
      <w:pPr>
        <w:pStyle w:val="ListParagraph"/>
        <w:spacing w:line="240" w:lineRule="auto"/>
        <w:ind w:left="1080"/>
        <w:rPr>
          <w:rFonts w:cstheme="minorHAnsi"/>
          <w:sz w:val="24"/>
          <w:szCs w:val="24"/>
        </w:rPr>
      </w:pPr>
    </w:p>
    <w:p w14:paraId="06C18009" w14:textId="485997B0" w:rsidR="00B01485" w:rsidRDefault="00B01485" w:rsidP="00B01485">
      <w:pPr>
        <w:pStyle w:val="ListParagraph"/>
        <w:spacing w:line="240" w:lineRule="auto"/>
        <w:ind w:left="1080"/>
        <w:rPr>
          <w:rFonts w:cstheme="minorHAnsi"/>
          <w:sz w:val="24"/>
          <w:szCs w:val="24"/>
        </w:rPr>
      </w:pPr>
    </w:p>
    <w:p w14:paraId="301D112C" w14:textId="584722F8" w:rsidR="00B01485" w:rsidRDefault="00B01485" w:rsidP="00B01485">
      <w:pPr>
        <w:pStyle w:val="ListParagraph"/>
        <w:spacing w:line="240" w:lineRule="auto"/>
        <w:ind w:left="1080"/>
        <w:rPr>
          <w:rFonts w:cstheme="minorHAnsi"/>
          <w:sz w:val="24"/>
          <w:szCs w:val="24"/>
        </w:rPr>
      </w:pPr>
    </w:p>
    <w:p w14:paraId="3C155D09" w14:textId="77777777" w:rsidR="001F683C" w:rsidRDefault="001F683C" w:rsidP="00B01485">
      <w:pPr>
        <w:pStyle w:val="ListParagraph"/>
        <w:spacing w:line="240" w:lineRule="auto"/>
        <w:ind w:left="1080"/>
        <w:rPr>
          <w:rFonts w:cstheme="minorHAnsi"/>
          <w:sz w:val="24"/>
          <w:szCs w:val="24"/>
        </w:rPr>
      </w:pPr>
    </w:p>
    <w:p w14:paraId="3D7C0C2E" w14:textId="0976B5FC" w:rsidR="00B01485" w:rsidRDefault="00B01485" w:rsidP="00B01485">
      <w:pPr>
        <w:pStyle w:val="ListParagraph"/>
        <w:spacing w:line="240" w:lineRule="auto"/>
        <w:ind w:left="1080"/>
        <w:rPr>
          <w:rFonts w:cstheme="minorHAnsi"/>
          <w:sz w:val="24"/>
          <w:szCs w:val="24"/>
        </w:rPr>
      </w:pPr>
    </w:p>
    <w:p w14:paraId="2A302FC8" w14:textId="15A5DE15" w:rsidR="00C712D4" w:rsidRDefault="00C712D4" w:rsidP="00B01485">
      <w:pPr>
        <w:pStyle w:val="ListParagraph"/>
        <w:spacing w:line="240" w:lineRule="auto"/>
        <w:ind w:left="1080"/>
        <w:rPr>
          <w:rFonts w:cstheme="minorHAnsi"/>
          <w:sz w:val="24"/>
          <w:szCs w:val="24"/>
        </w:rPr>
      </w:pPr>
    </w:p>
    <w:p w14:paraId="1745779D" w14:textId="5F0A8D69" w:rsidR="00C712D4" w:rsidRDefault="00C712D4" w:rsidP="00B01485">
      <w:pPr>
        <w:pStyle w:val="ListParagraph"/>
        <w:spacing w:line="240" w:lineRule="auto"/>
        <w:ind w:left="1080"/>
        <w:rPr>
          <w:rFonts w:cstheme="minorHAnsi"/>
          <w:sz w:val="24"/>
          <w:szCs w:val="24"/>
        </w:rPr>
      </w:pPr>
    </w:p>
    <w:p w14:paraId="7293DC32" w14:textId="77777777" w:rsidR="00804C06" w:rsidRPr="00804C06" w:rsidRDefault="00804C06" w:rsidP="00473AF9">
      <w:pPr>
        <w:spacing w:line="276" w:lineRule="auto"/>
        <w:jc w:val="center"/>
        <w:rPr>
          <w:rFonts w:ascii="Arial" w:hAnsi="Arial" w:cs="Arial"/>
          <w:b/>
          <w:sz w:val="24"/>
          <w:szCs w:val="24"/>
        </w:rPr>
      </w:pPr>
      <w:r w:rsidRPr="00804C06">
        <w:rPr>
          <w:rFonts w:ascii="Arial" w:hAnsi="Arial" w:cs="Arial"/>
          <w:b/>
          <w:sz w:val="24"/>
          <w:szCs w:val="24"/>
        </w:rPr>
        <w:lastRenderedPageBreak/>
        <w:t>PROGRAM INFORMATION</w:t>
      </w:r>
    </w:p>
    <w:p w14:paraId="2D736D97" w14:textId="77777777" w:rsidR="00804C06" w:rsidRPr="00804C06" w:rsidRDefault="00804C06" w:rsidP="00473AF9">
      <w:pPr>
        <w:spacing w:line="276" w:lineRule="auto"/>
        <w:rPr>
          <w:rFonts w:ascii="Arial" w:hAnsi="Arial" w:cs="Arial"/>
          <w:b/>
          <w:sz w:val="24"/>
          <w:szCs w:val="24"/>
        </w:rPr>
      </w:pPr>
      <w:r w:rsidRPr="00804C06">
        <w:rPr>
          <w:rFonts w:ascii="Arial" w:hAnsi="Arial" w:cs="Arial"/>
          <w:b/>
          <w:sz w:val="24"/>
          <w:szCs w:val="24"/>
        </w:rPr>
        <w:t>Program Description</w:t>
      </w:r>
    </w:p>
    <w:p w14:paraId="40400469"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The Occupational Therapy Assistant (OTA) Program at Southwest Virginia Community College (SWCC) is a two-year Associate of Applied Science degree program that admits a new cohort of students each fall semester.</w:t>
      </w:r>
    </w:p>
    <w:p w14:paraId="72F5FFB7"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 xml:space="preserve">Admission to the OTA Program is competitive and based on a selective admissions process. Applications are due by </w:t>
      </w:r>
      <w:r w:rsidRPr="00804C06">
        <w:rPr>
          <w:rStyle w:val="Strong"/>
          <w:rFonts w:ascii="Arial" w:hAnsi="Arial" w:cs="Arial"/>
          <w:sz w:val="24"/>
          <w:szCs w:val="24"/>
        </w:rPr>
        <w:t>March 15</w:t>
      </w:r>
      <w:r w:rsidRPr="00804C06">
        <w:rPr>
          <w:rFonts w:ascii="Arial" w:hAnsi="Arial" w:cs="Arial"/>
          <w:sz w:val="24"/>
          <w:szCs w:val="24"/>
        </w:rPr>
        <w:t xml:space="preserve"> for fall admission. Classroom, laboratory, and simulation experiences are primarily held at the SWCC Lebanon Center.</w:t>
      </w:r>
    </w:p>
    <w:p w14:paraId="62600BEF"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The OTA Program is designed to prepare students to become competent, ethical, and entry-level occupational therapy assistants who provide occupational therapy services under the supervision of a licensed occupational therapist.</w:t>
      </w:r>
    </w:p>
    <w:p w14:paraId="19B6C4CA" w14:textId="77777777" w:rsidR="00804C06" w:rsidRPr="00804C06" w:rsidRDefault="000D1E69" w:rsidP="00473AF9">
      <w:pPr>
        <w:spacing w:line="276" w:lineRule="auto"/>
        <w:rPr>
          <w:rFonts w:ascii="Arial" w:hAnsi="Arial" w:cs="Arial"/>
          <w:sz w:val="24"/>
          <w:szCs w:val="24"/>
        </w:rPr>
      </w:pPr>
      <w:r>
        <w:rPr>
          <w:noProof/>
        </w:rPr>
      </w:r>
      <w:r>
        <w:pict w14:anchorId="30718FF9">
          <v:rect id="Horizontal Line 1" o:spid="_x0000_s2052" style="width:468pt;height:1.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659KuWQIAALkEAAAOAAAAZHJzL2Uyb0RvYy54bWysVFFv0zAQfkfiP1h+p0lLC2u0dJq2DiEN&#13;&#10;mNgQz67jJBaOz9hu0/LruXPaLoM3RCNZZ/v8+fvu8/Xyat8ZtlM+aLAln05yzpSVUGnblPzb092b&#13;&#10;C85CFLYSBqwq+UEFfrV6/eqyd4WaQQumUp4hiA1F70rexuiKLAuyVZ0IE3DK4mYNvhMRp77JKi96&#13;&#10;RO9MNsvzd1kPvnIepAoBV2+HTb5K+HWtZPxS10FFZkqO3GIafRo3NGarS1E0XrhWyyMN8Q8sOqEt&#13;&#10;XnqGuhVRsK3Xf0F1WnoIUMeJhC6DutZSJQ2oZpr/oeaxFU4lLVic4M5lCv8PVn7ePboHT9SDuwf5&#13;&#10;IzALXwHrNOUY3bTCNuo6OCzkcWld6fgA2kZkMc7xHvpWierlcpLwdHBofUp+UvtICDTF2me9C8WZ&#13;&#10;A00CsmGb/hNUeERsI6Sy7mvfEUcsGNsn9w5n9xCRyWFR4up0mS+Sr5koTsecD/GDgo5RUHKPahKs&#13;&#10;2N2HSDREcUqhWyzcaWPS0zCW9SVfLmaLdABfSkV7zEP8rmOb5BGT5H1AtCFgDrAOw3LwzebGeLYT&#13;&#10;+Aavc/qSdHwsYZw9zemXkF4cWb+lb3QE2Tanq4y2DC0q+WI+HB/UnHgSfqcjtpjRXckvzjmiIK/W&#13;&#10;tkoqo9BmiBHb2KMvZAU1Uig2UB3QFhRNoqjfMWjB/+Ksx94pefi5FV5xZj5a1L2czufUbGkyX7yf&#13;&#10;4cSPdzbjHWElQpU8clRC4U0cGnTrvG7a9FRIh4VrfA61ToY9szqSxf5IPh57mRpwPE9Zz/84q98A&#13;&#10;AAD//wMAUEsDBBQABgAIAAAAIQAvqYUv3AAAAAgBAAAPAAAAZHJzL2Rvd25yZXYueG1sTI/NTsMw&#13;&#10;EITvSLyDtUjcqEMQFU3jVOGn10oUJMrNjRc7aryOYrcJb8/CpVxGGo12dr5yNflOnHCIbSAFt7MM&#13;&#10;BFITTEtWwfvb+uYBREyajO4CoYJvjLCqLi9KXZgw0iuetskKLqFYaAUupb6QMjYOvY6z0CNx9hUG&#13;&#10;rxPbwUoz6JHLfSfzLJtLr1viD073+OSwOWyPXsFL/7mp722U9Udyu0N4HNduY5W6vpqelyz1EkTC&#13;&#10;KZ0v4JeB90PFw/bhSCaKTgHTpD/lbHE3Z7tXkOcgq1L+B6h+AAAA//8DAFBLAQItABQABgAIAAAA&#13;&#10;IQC2gziS/gAAAOEBAAATAAAAAAAAAAAAAAAAAAAAAABbQ29udGVudF9UeXBlc10ueG1sUEsBAi0A&#13;&#10;FAAGAAgAAAAhADj9If/WAAAAlAEAAAsAAAAAAAAAAAAAAAAALwEAAF9yZWxzLy5yZWxzUEsBAi0A&#13;&#10;FAAGAAgAAAAhALrn0q5ZAgAAuQQAAA4AAAAAAAAAAAAAAAAALgIAAGRycy9lMm9Eb2MueG1sUEsB&#13;&#10;Ai0AFAAGAAgAAAAhAC+phS/cAAAACAEAAA8AAAAAAAAAAAAAAAAAswQAAGRycy9kb3ducmV2Lnht&#13;&#10;bFBLBQYAAAAABAAEAPMAAAC8BQAAAAA=&#13;&#10;" filled="f">
            <o:lock v:ext="edit" rotation="t" aspectratio="t" verticies="t" text="t" shapetype="t"/>
            <w10:anchorlock/>
          </v:rect>
        </w:pict>
      </w:r>
    </w:p>
    <w:p w14:paraId="13A8419E" w14:textId="77777777" w:rsidR="00804C06" w:rsidRPr="00804C06" w:rsidRDefault="00804C06" w:rsidP="00473AF9">
      <w:pPr>
        <w:spacing w:line="276" w:lineRule="auto"/>
        <w:rPr>
          <w:rFonts w:ascii="Arial" w:hAnsi="Arial" w:cs="Arial"/>
          <w:b/>
          <w:sz w:val="24"/>
          <w:szCs w:val="24"/>
        </w:rPr>
      </w:pPr>
      <w:r w:rsidRPr="00804C06">
        <w:rPr>
          <w:rFonts w:ascii="Arial" w:hAnsi="Arial" w:cs="Arial"/>
          <w:b/>
          <w:sz w:val="24"/>
          <w:szCs w:val="24"/>
        </w:rPr>
        <w:t>Program Purpose</w:t>
      </w:r>
    </w:p>
    <w:p w14:paraId="38EA01C5"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The Occupational Therapy Assistant (OTA) Program at Southwest Virginia Community College is committed to providing high-quality educational experiences that prepare students for entry-level practice as contributing members of the occupational therapy team.</w:t>
      </w:r>
    </w:p>
    <w:p w14:paraId="0452C553"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The goals of occupational therapy are to develop, restore, or maintain the skills necessary for individuals to participate in meaningful daily activities when their ability to do so has been affected by disease, injury, developmental disability, aging, or other life circumstances.</w:t>
      </w:r>
    </w:p>
    <w:p w14:paraId="7668C40F"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Successful completion of the OTA Program will:</w:t>
      </w:r>
    </w:p>
    <w:p w14:paraId="2C367B85"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 xml:space="preserve">Prepare graduates for employment as occupational therapy assistants. </w:t>
      </w:r>
    </w:p>
    <w:p w14:paraId="412D71C3"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 xml:space="preserve">Qualify graduates to apply for the National Board for Certification in Occupational Therapy (NBCOT®) certification examination for occupational therapy assistants. Upon successful completion of the examination, graduates earn the credential of </w:t>
      </w:r>
      <w:r w:rsidRPr="00804C06">
        <w:rPr>
          <w:rStyle w:val="Strong"/>
          <w:rFonts w:ascii="Arial" w:hAnsi="Arial" w:cs="Arial"/>
          <w:sz w:val="24"/>
          <w:szCs w:val="24"/>
        </w:rPr>
        <w:t>Certified Occupational Therapy Assistant (COTA®).</w:t>
      </w:r>
      <w:r w:rsidRPr="00804C06">
        <w:rPr>
          <w:rFonts w:ascii="Arial" w:hAnsi="Arial" w:cs="Arial"/>
          <w:sz w:val="24"/>
          <w:szCs w:val="24"/>
        </w:rPr>
        <w:t xml:space="preserve"> </w:t>
      </w:r>
    </w:p>
    <w:p w14:paraId="07721485"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The OTA Program is committed to providing classroom, laboratory, simulation, and fieldwork experiences that foster professional growth and lifelong learning. Emphasis is placed on developing effective communication, clinical reasoning, professionalism, ethical decision-making, and evidence-based practice to prepare graduates to succeed in today's diverse and rapidly changing healthcare environment.</w:t>
      </w:r>
    </w:p>
    <w:p w14:paraId="3E89DB27"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 xml:space="preserve">Educational experiences are designed to prepare students to use purposeful occupation, therapeutic activities, and environmental modification to promote health, </w:t>
      </w:r>
      <w:r w:rsidRPr="00804C06">
        <w:rPr>
          <w:rFonts w:ascii="Arial" w:hAnsi="Arial" w:cs="Arial"/>
          <w:sz w:val="24"/>
          <w:szCs w:val="24"/>
        </w:rPr>
        <w:lastRenderedPageBreak/>
        <w:t>maximize function, prevent dysfunction, and improve participation in meaningful life activities. Throughout the curriculum, students learn to consider each client's environment, culture, values, goals, and individual needs when planning and implementing occupational therapy interventions.</w:t>
      </w:r>
    </w:p>
    <w:p w14:paraId="49A940C8"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The OTA Program is committed to providing equal educational opportunities and selecting qualified applicants through a fair and nondiscriminatory admissions process.</w:t>
      </w:r>
    </w:p>
    <w:p w14:paraId="7D271BC8" w14:textId="77777777" w:rsidR="00804C06" w:rsidRPr="00804C06" w:rsidRDefault="000D1E69" w:rsidP="00473AF9">
      <w:pPr>
        <w:spacing w:line="276" w:lineRule="auto"/>
        <w:rPr>
          <w:rFonts w:ascii="Arial" w:hAnsi="Arial" w:cs="Arial"/>
          <w:sz w:val="24"/>
          <w:szCs w:val="24"/>
        </w:rPr>
      </w:pPr>
      <w:r>
        <w:rPr>
          <w:noProof/>
        </w:rPr>
      </w:r>
      <w:r>
        <w:pict w14:anchorId="26B86C9A">
          <v:rect id="Horizontal Line 2" o:spid="_x0000_s2051" style="width:468pt;height:1.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659KuWQIAALkEAAAOAAAAZHJzL2Uyb0RvYy54bWysVFFv0zAQfkfiP1h+p0lLC2u0dJq2DiEN&#13;&#10;mNgQz67jJBaOz9hu0/LruXPaLoM3RCNZZ/v8+fvu8/Xyat8ZtlM+aLAln05yzpSVUGnblPzb092b&#13;&#10;C85CFLYSBqwq+UEFfrV6/eqyd4WaQQumUp4hiA1F70rexuiKLAuyVZ0IE3DK4mYNvhMRp77JKi96&#13;&#10;RO9MNsvzd1kPvnIepAoBV2+HTb5K+HWtZPxS10FFZkqO3GIafRo3NGarS1E0XrhWyyMN8Q8sOqEt&#13;&#10;XnqGuhVRsK3Xf0F1WnoIUMeJhC6DutZSJQ2oZpr/oeaxFU4lLVic4M5lCv8PVn7ePboHT9SDuwf5&#13;&#10;IzALXwHrNOUY3bTCNuo6OCzkcWld6fgA2kZkMc7xHvpWierlcpLwdHBofUp+UvtICDTF2me9C8WZ&#13;&#10;A00CsmGb/hNUeERsI6Sy7mvfEUcsGNsn9w5n9xCRyWFR4up0mS+Sr5koTsecD/GDgo5RUHKPahKs&#13;&#10;2N2HSDREcUqhWyzcaWPS0zCW9SVfLmaLdABfSkV7zEP8rmOb5BGT5H1AtCFgDrAOw3LwzebGeLYT&#13;&#10;+Aavc/qSdHwsYZw9zemXkF4cWb+lb3QE2Tanq4y2DC0q+WI+HB/UnHgSfqcjtpjRXckvzjmiIK/W&#13;&#10;tkoqo9BmiBHb2KMvZAU1Uig2UB3QFhRNoqjfMWjB/+Ksx94pefi5FV5xZj5a1L2czufUbGkyX7yf&#13;&#10;4cSPdzbjHWElQpU8clRC4U0cGnTrvG7a9FRIh4VrfA61ToY9szqSxf5IPh57mRpwPE9Zz/84q98A&#13;&#10;AAD//wMAUEsDBBQABgAIAAAAIQAvqYUv3AAAAAgBAAAPAAAAZHJzL2Rvd25yZXYueG1sTI/NTsMw&#13;&#10;EITvSLyDtUjcqEMQFU3jVOGn10oUJMrNjRc7aryOYrcJb8/CpVxGGo12dr5yNflOnHCIbSAFt7MM&#13;&#10;BFITTEtWwfvb+uYBREyajO4CoYJvjLCqLi9KXZgw0iuetskKLqFYaAUupb6QMjYOvY6z0CNx9hUG&#13;&#10;rxPbwUoz6JHLfSfzLJtLr1viD073+OSwOWyPXsFL/7mp722U9Udyu0N4HNduY5W6vpqelyz1EkTC&#13;&#10;KZ0v4JeB90PFw/bhSCaKTgHTpD/lbHE3Z7tXkOcgq1L+B6h+AAAA//8DAFBLAQItABQABgAIAAAA&#13;&#10;IQC2gziS/gAAAOEBAAATAAAAAAAAAAAAAAAAAAAAAABbQ29udGVudF9UeXBlc10ueG1sUEsBAi0A&#13;&#10;FAAGAAgAAAAhADj9If/WAAAAlAEAAAsAAAAAAAAAAAAAAAAALwEAAF9yZWxzLy5yZWxzUEsBAi0A&#13;&#10;FAAGAAgAAAAhALrn0q5ZAgAAuQQAAA4AAAAAAAAAAAAAAAAALgIAAGRycy9lMm9Eb2MueG1sUEsB&#13;&#10;Ai0AFAAGAAgAAAAhAC+phS/cAAAACAEAAA8AAAAAAAAAAAAAAAAAswQAAGRycy9kb3ducmV2Lnht&#13;&#10;bFBLBQYAAAAABAAEAPMAAAC8BQAAAAA=&#13;&#10;" filled="f">
            <o:lock v:ext="edit" rotation="t" aspectratio="t" verticies="t" text="t" shapetype="t"/>
            <w10:anchorlock/>
          </v:rect>
        </w:pict>
      </w:r>
    </w:p>
    <w:p w14:paraId="6061D3C5" w14:textId="77777777" w:rsidR="00804C06" w:rsidRPr="00804C06" w:rsidRDefault="00804C06" w:rsidP="00473AF9">
      <w:pPr>
        <w:spacing w:line="276" w:lineRule="auto"/>
        <w:rPr>
          <w:rFonts w:ascii="Arial" w:hAnsi="Arial" w:cs="Arial"/>
          <w:b/>
          <w:sz w:val="24"/>
          <w:szCs w:val="24"/>
        </w:rPr>
      </w:pPr>
      <w:r w:rsidRPr="00804C06">
        <w:rPr>
          <w:rFonts w:ascii="Arial" w:hAnsi="Arial" w:cs="Arial"/>
          <w:b/>
          <w:sz w:val="24"/>
          <w:szCs w:val="24"/>
        </w:rPr>
        <w:t>Accreditation</w:t>
      </w:r>
    </w:p>
    <w:p w14:paraId="2406202F"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 xml:space="preserve">The Occupational Therapy Assistant Program at Southwest Virginia Community College is accredited by the </w:t>
      </w:r>
      <w:r w:rsidRPr="00804C06">
        <w:rPr>
          <w:rStyle w:val="Strong"/>
          <w:rFonts w:ascii="Arial" w:hAnsi="Arial" w:cs="Arial"/>
          <w:sz w:val="24"/>
          <w:szCs w:val="24"/>
        </w:rPr>
        <w:t>Accreditation Council for Occupational Therapy Education (ACOTE®)</w:t>
      </w:r>
      <w:r w:rsidRPr="00804C06">
        <w:rPr>
          <w:rFonts w:ascii="Arial" w:hAnsi="Arial" w:cs="Arial"/>
          <w:sz w:val="24"/>
          <w:szCs w:val="24"/>
        </w:rPr>
        <w:t xml:space="preserve"> of the </w:t>
      </w:r>
      <w:r w:rsidRPr="00804C06">
        <w:rPr>
          <w:rStyle w:val="Strong"/>
          <w:rFonts w:ascii="Arial" w:hAnsi="Arial" w:cs="Arial"/>
          <w:sz w:val="24"/>
          <w:szCs w:val="24"/>
        </w:rPr>
        <w:t>American Occupational Therapy Association (AOTA®)</w:t>
      </w:r>
      <w:r w:rsidRPr="00804C06">
        <w:rPr>
          <w:rFonts w:ascii="Arial" w:hAnsi="Arial" w:cs="Arial"/>
          <w:sz w:val="24"/>
          <w:szCs w:val="24"/>
        </w:rPr>
        <w:t>, located at:</w:t>
      </w:r>
    </w:p>
    <w:p w14:paraId="1A0D68F8"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7501 Wisconsin Avenue, Suite 510E</w:t>
      </w:r>
      <w:r w:rsidRPr="00804C06">
        <w:rPr>
          <w:rFonts w:ascii="Arial" w:hAnsi="Arial" w:cs="Arial"/>
          <w:sz w:val="24"/>
          <w:szCs w:val="24"/>
        </w:rPr>
        <w:br/>
        <w:t>Bethesda, MD 20814</w:t>
      </w:r>
      <w:r w:rsidRPr="00804C06">
        <w:rPr>
          <w:rFonts w:ascii="Arial" w:hAnsi="Arial" w:cs="Arial"/>
          <w:sz w:val="24"/>
          <w:szCs w:val="24"/>
        </w:rPr>
        <w:br/>
        <w:t>Telephone: (301) 652-6611</w:t>
      </w:r>
    </w:p>
    <w:p w14:paraId="0F80A6EC"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 xml:space="preserve">Website: </w:t>
      </w:r>
      <w:hyperlink r:id="rId14" w:tgtFrame="_new" w:history="1">
        <w:r w:rsidRPr="00804C06">
          <w:rPr>
            <w:rStyle w:val="Hyperlink"/>
            <w:rFonts w:ascii="Arial" w:hAnsi="Arial" w:cs="Arial"/>
            <w:b/>
            <w:bCs/>
            <w:sz w:val="24"/>
            <w:szCs w:val="24"/>
          </w:rPr>
          <w:t>www.acoteonline.org</w:t>
        </w:r>
      </w:hyperlink>
    </w:p>
    <w:p w14:paraId="55906162"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 xml:space="preserve">At its April 25–26, 2026 meeting, ACOTE reviewed the OTA Program's Progress Reports and Significant Change Request and voted to change the program's accreditation status to </w:t>
      </w:r>
      <w:r w:rsidRPr="00804C06">
        <w:rPr>
          <w:rStyle w:val="Strong"/>
          <w:rFonts w:ascii="Arial" w:hAnsi="Arial" w:cs="Arial"/>
          <w:sz w:val="24"/>
          <w:szCs w:val="24"/>
        </w:rPr>
        <w:t>Probationary Accreditation</w:t>
      </w:r>
      <w:r w:rsidRPr="00804C06">
        <w:rPr>
          <w:rFonts w:ascii="Arial" w:hAnsi="Arial" w:cs="Arial"/>
          <w:sz w:val="24"/>
          <w:szCs w:val="24"/>
        </w:rPr>
        <w:t>.</w:t>
      </w:r>
    </w:p>
    <w:p w14:paraId="1EF4C88A"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 xml:space="preserve">Graduates of the program are eligible to sit for the national certification examination for occupational therapy assistants administered by the </w:t>
      </w:r>
      <w:r w:rsidRPr="00804C06">
        <w:rPr>
          <w:rStyle w:val="Strong"/>
          <w:rFonts w:ascii="Arial" w:hAnsi="Arial" w:cs="Arial"/>
          <w:sz w:val="24"/>
          <w:szCs w:val="24"/>
        </w:rPr>
        <w:t>National Board for Certification in Occupational Therapy (NBCOT®)</w:t>
      </w:r>
      <w:r w:rsidRPr="00804C06">
        <w:rPr>
          <w:rFonts w:ascii="Arial" w:hAnsi="Arial" w:cs="Arial"/>
          <w:sz w:val="24"/>
          <w:szCs w:val="24"/>
        </w:rPr>
        <w:t xml:space="preserve">. After successful completion of the examination, the individual earns the credential of </w:t>
      </w:r>
      <w:r w:rsidRPr="00804C06">
        <w:rPr>
          <w:rStyle w:val="Strong"/>
          <w:rFonts w:ascii="Arial" w:hAnsi="Arial" w:cs="Arial"/>
          <w:sz w:val="24"/>
          <w:szCs w:val="24"/>
        </w:rPr>
        <w:t>Certified Occupational Therapy Assistant (COTA®).</w:t>
      </w:r>
    </w:p>
    <w:p w14:paraId="2FBE2B1A"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Most states require licensure to practice as an occupational therapy assistant. State licensure requirements vary but are generally based on successful completion of the NBCOT certification examination.</w:t>
      </w:r>
    </w:p>
    <w:p w14:paraId="2D885D89"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A felony conviction may affect a graduate's eligibility to sit for the NBCOT certification examination or obtain state licensure.</w:t>
      </w:r>
    </w:p>
    <w:p w14:paraId="6379297C" w14:textId="77777777" w:rsidR="00804C06" w:rsidRPr="00804C06" w:rsidRDefault="000D1E69" w:rsidP="00473AF9">
      <w:pPr>
        <w:spacing w:line="276" w:lineRule="auto"/>
        <w:rPr>
          <w:rFonts w:ascii="Arial" w:hAnsi="Arial" w:cs="Arial"/>
          <w:sz w:val="24"/>
          <w:szCs w:val="24"/>
        </w:rPr>
      </w:pPr>
      <w:r>
        <w:rPr>
          <w:noProof/>
        </w:rPr>
      </w:r>
      <w:r>
        <w:pict w14:anchorId="61A083E7">
          <v:rect id="Horizontal Line 3" o:spid="_x0000_s2050" style="width:468pt;height:1.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659KuWQIAALkEAAAOAAAAZHJzL2Uyb0RvYy54bWysVFFv0zAQfkfiP1h+p0lLC2u0dJq2DiEN&#13;&#10;mNgQz67jJBaOz9hu0/LruXPaLoM3RCNZZ/v8+fvu8/Xyat8ZtlM+aLAln05yzpSVUGnblPzb092b&#13;&#10;C85CFLYSBqwq+UEFfrV6/eqyd4WaQQumUp4hiA1F70rexuiKLAuyVZ0IE3DK4mYNvhMRp77JKi96&#13;&#10;RO9MNsvzd1kPvnIepAoBV2+HTb5K+HWtZPxS10FFZkqO3GIafRo3NGarS1E0XrhWyyMN8Q8sOqEt&#13;&#10;XnqGuhVRsK3Xf0F1WnoIUMeJhC6DutZSJQ2oZpr/oeaxFU4lLVic4M5lCv8PVn7ePboHT9SDuwf5&#13;&#10;IzALXwHrNOUY3bTCNuo6OCzkcWld6fgA2kZkMc7xHvpWierlcpLwdHBofUp+UvtICDTF2me9C8WZ&#13;&#10;A00CsmGb/hNUeERsI6Sy7mvfEUcsGNsn9w5n9xCRyWFR4up0mS+Sr5koTsecD/GDgo5RUHKPahKs&#13;&#10;2N2HSDREcUqhWyzcaWPS0zCW9SVfLmaLdABfSkV7zEP8rmOb5BGT5H1AtCFgDrAOw3LwzebGeLYT&#13;&#10;+Aavc/qSdHwsYZw9zemXkF4cWb+lb3QE2Tanq4y2DC0q+WI+HB/UnHgSfqcjtpjRXckvzjmiIK/W&#13;&#10;tkoqo9BmiBHb2KMvZAU1Uig2UB3QFhRNoqjfMWjB/+Ksx94pefi5FV5xZj5a1L2czufUbGkyX7yf&#13;&#10;4cSPdzbjHWElQpU8clRC4U0cGnTrvG7a9FRIh4VrfA61ToY9szqSxf5IPh57mRpwPE9Zz/84q98A&#13;&#10;AAD//wMAUEsDBBQABgAIAAAAIQAvqYUv3AAAAAgBAAAPAAAAZHJzL2Rvd25yZXYueG1sTI/NTsMw&#13;&#10;EITvSLyDtUjcqEMQFU3jVOGn10oUJMrNjRc7aryOYrcJb8/CpVxGGo12dr5yNflOnHCIbSAFt7MM&#13;&#10;BFITTEtWwfvb+uYBREyajO4CoYJvjLCqLi9KXZgw0iuetskKLqFYaAUupb6QMjYOvY6z0CNx9hUG&#13;&#10;rxPbwUoz6JHLfSfzLJtLr1viD073+OSwOWyPXsFL/7mp722U9Udyu0N4HNduY5W6vpqelyz1EkTC&#13;&#10;KZ0v4JeB90PFw/bhSCaKTgHTpD/lbHE3Z7tXkOcgq1L+B6h+AAAA//8DAFBLAQItABQABgAIAAAA&#13;&#10;IQC2gziS/gAAAOEBAAATAAAAAAAAAAAAAAAAAAAAAABbQ29udGVudF9UeXBlc10ueG1sUEsBAi0A&#13;&#10;FAAGAAgAAAAhADj9If/WAAAAlAEAAAsAAAAAAAAAAAAAAAAALwEAAF9yZWxzLy5yZWxzUEsBAi0A&#13;&#10;FAAGAAgAAAAhALrn0q5ZAgAAuQQAAA4AAAAAAAAAAAAAAAAALgIAAGRycy9lMm9Eb2MueG1sUEsB&#13;&#10;Ai0AFAAGAAgAAAAhAC+phS/cAAAACAEAAA8AAAAAAAAAAAAAAAAAswQAAGRycy9kb3ducmV2Lnht&#13;&#10;bFBLBQYAAAAABAAEAPMAAAC8BQAAAAA=&#13;&#10;" filled="f">
            <o:lock v:ext="edit" rotation="t" aspectratio="t" verticies="t" text="t" shapetype="t"/>
            <w10:anchorlock/>
          </v:rect>
        </w:pict>
      </w:r>
    </w:p>
    <w:p w14:paraId="3A395649" w14:textId="77777777" w:rsidR="00804C06" w:rsidRPr="00804C06" w:rsidRDefault="00804C06" w:rsidP="00473AF9">
      <w:pPr>
        <w:spacing w:line="276" w:lineRule="auto"/>
        <w:rPr>
          <w:rFonts w:ascii="Arial" w:hAnsi="Arial" w:cs="Arial"/>
          <w:b/>
          <w:sz w:val="24"/>
          <w:szCs w:val="24"/>
        </w:rPr>
      </w:pPr>
      <w:r w:rsidRPr="00804C06">
        <w:rPr>
          <w:rFonts w:ascii="Arial" w:hAnsi="Arial" w:cs="Arial"/>
          <w:b/>
          <w:sz w:val="24"/>
          <w:szCs w:val="24"/>
        </w:rPr>
        <w:t>Mission and Goals of the OTA Program</w:t>
      </w:r>
    </w:p>
    <w:p w14:paraId="44AFF900"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The Occupational Therapy Assistant (OTA) Program supports the mission and values of Southwest Virginia Community College by providing student-centered educational experiences that prepare graduates for entry-level occupational therapy practice.</w:t>
      </w:r>
    </w:p>
    <w:p w14:paraId="2DF03D9B"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lastRenderedPageBreak/>
        <w:t>Through classroom instruction, laboratory experiences, simulation, fieldwork, and community engagement, students develop the knowledge, clinical reasoning, professional behaviors, and technical skills necessary to become competent occupational therapy assistants working under the supervision of a licensed occupational therapist.</w:t>
      </w:r>
    </w:p>
    <w:p w14:paraId="74783D85"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The OTA Program emphasizes:</w:t>
      </w:r>
    </w:p>
    <w:p w14:paraId="2DB0797F" w14:textId="77777777" w:rsidR="00804C06" w:rsidRDefault="00804C06" w:rsidP="00473AF9">
      <w:pPr>
        <w:pStyle w:val="ListParagraph"/>
        <w:numPr>
          <w:ilvl w:val="0"/>
          <w:numId w:val="18"/>
        </w:numPr>
        <w:spacing w:line="276" w:lineRule="auto"/>
        <w:rPr>
          <w:rFonts w:ascii="Arial" w:hAnsi="Arial" w:cs="Arial"/>
          <w:sz w:val="24"/>
          <w:szCs w:val="24"/>
        </w:rPr>
      </w:pPr>
      <w:r w:rsidRPr="00804C06">
        <w:rPr>
          <w:rFonts w:ascii="Arial" w:hAnsi="Arial" w:cs="Arial"/>
          <w:sz w:val="24"/>
          <w:szCs w:val="24"/>
        </w:rPr>
        <w:t xml:space="preserve">Student-centered learning </w:t>
      </w:r>
    </w:p>
    <w:p w14:paraId="3EB95BA6" w14:textId="77777777" w:rsidR="00804C06" w:rsidRDefault="00804C06" w:rsidP="00473AF9">
      <w:pPr>
        <w:pStyle w:val="ListParagraph"/>
        <w:numPr>
          <w:ilvl w:val="0"/>
          <w:numId w:val="18"/>
        </w:numPr>
        <w:spacing w:line="276" w:lineRule="auto"/>
        <w:rPr>
          <w:rFonts w:ascii="Arial" w:hAnsi="Arial" w:cs="Arial"/>
          <w:sz w:val="24"/>
          <w:szCs w:val="24"/>
        </w:rPr>
      </w:pPr>
      <w:r w:rsidRPr="00804C06">
        <w:rPr>
          <w:rFonts w:ascii="Arial" w:hAnsi="Arial" w:cs="Arial"/>
          <w:sz w:val="24"/>
          <w:szCs w:val="24"/>
        </w:rPr>
        <w:t xml:space="preserve">Clinical reasoning and evidence-based practice </w:t>
      </w:r>
    </w:p>
    <w:p w14:paraId="2D4ECD20" w14:textId="77777777" w:rsidR="00804C06" w:rsidRDefault="00804C06" w:rsidP="00473AF9">
      <w:pPr>
        <w:pStyle w:val="ListParagraph"/>
        <w:numPr>
          <w:ilvl w:val="0"/>
          <w:numId w:val="18"/>
        </w:numPr>
        <w:spacing w:line="276" w:lineRule="auto"/>
        <w:rPr>
          <w:rFonts w:ascii="Arial" w:hAnsi="Arial" w:cs="Arial"/>
          <w:sz w:val="24"/>
          <w:szCs w:val="24"/>
        </w:rPr>
      </w:pPr>
      <w:r w:rsidRPr="00804C06">
        <w:rPr>
          <w:rFonts w:ascii="Arial" w:hAnsi="Arial" w:cs="Arial"/>
          <w:sz w:val="24"/>
          <w:szCs w:val="24"/>
        </w:rPr>
        <w:t xml:space="preserve">Professionalism and ethical behavior </w:t>
      </w:r>
    </w:p>
    <w:p w14:paraId="65CC2E28" w14:textId="77777777" w:rsidR="00804C06" w:rsidRDefault="00804C06" w:rsidP="00473AF9">
      <w:pPr>
        <w:pStyle w:val="ListParagraph"/>
        <w:numPr>
          <w:ilvl w:val="0"/>
          <w:numId w:val="18"/>
        </w:numPr>
        <w:spacing w:line="276" w:lineRule="auto"/>
        <w:rPr>
          <w:rFonts w:ascii="Arial" w:hAnsi="Arial" w:cs="Arial"/>
          <w:sz w:val="24"/>
          <w:szCs w:val="24"/>
        </w:rPr>
      </w:pPr>
      <w:r w:rsidRPr="00804C06">
        <w:rPr>
          <w:rFonts w:ascii="Arial" w:hAnsi="Arial" w:cs="Arial"/>
          <w:sz w:val="24"/>
          <w:szCs w:val="24"/>
        </w:rPr>
        <w:t xml:space="preserve">Lifelong learning </w:t>
      </w:r>
    </w:p>
    <w:p w14:paraId="002E96AB" w14:textId="77777777" w:rsidR="00804C06" w:rsidRDefault="00804C06" w:rsidP="00473AF9">
      <w:pPr>
        <w:pStyle w:val="ListParagraph"/>
        <w:numPr>
          <w:ilvl w:val="0"/>
          <w:numId w:val="18"/>
        </w:numPr>
        <w:spacing w:line="276" w:lineRule="auto"/>
        <w:rPr>
          <w:rFonts w:ascii="Arial" w:hAnsi="Arial" w:cs="Arial"/>
          <w:sz w:val="24"/>
          <w:szCs w:val="24"/>
        </w:rPr>
      </w:pPr>
      <w:r w:rsidRPr="00804C06">
        <w:rPr>
          <w:rFonts w:ascii="Arial" w:hAnsi="Arial" w:cs="Arial"/>
          <w:sz w:val="24"/>
          <w:szCs w:val="24"/>
        </w:rPr>
        <w:t xml:space="preserve">Service to the community </w:t>
      </w:r>
    </w:p>
    <w:p w14:paraId="38067919" w14:textId="77A7ECA6" w:rsidR="00804C06" w:rsidRPr="00804C06" w:rsidRDefault="00804C06" w:rsidP="00473AF9">
      <w:pPr>
        <w:pStyle w:val="ListParagraph"/>
        <w:numPr>
          <w:ilvl w:val="0"/>
          <w:numId w:val="18"/>
        </w:numPr>
        <w:spacing w:line="276" w:lineRule="auto"/>
        <w:rPr>
          <w:rFonts w:ascii="Arial" w:hAnsi="Arial" w:cs="Arial"/>
          <w:sz w:val="24"/>
          <w:szCs w:val="24"/>
        </w:rPr>
      </w:pPr>
      <w:r w:rsidRPr="00804C06">
        <w:rPr>
          <w:rFonts w:ascii="Arial" w:hAnsi="Arial" w:cs="Arial"/>
          <w:sz w:val="24"/>
          <w:szCs w:val="24"/>
        </w:rPr>
        <w:t xml:space="preserve">Collaboration within the healthcare team </w:t>
      </w:r>
    </w:p>
    <w:p w14:paraId="6B608F0B"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The vision of the Southwest Virginia Community College OTA Program is to be a regional leader in occupational therapy assistant education by preparing competent, compassionate practitioners who positively impact the health and well-being of the communities they serve.</w:t>
      </w:r>
    </w:p>
    <w:p w14:paraId="725C8677" w14:textId="77777777" w:rsidR="00804C06" w:rsidRPr="00804C06" w:rsidRDefault="00804C06" w:rsidP="00473AF9">
      <w:pPr>
        <w:spacing w:line="276" w:lineRule="auto"/>
        <w:rPr>
          <w:rFonts w:ascii="Arial" w:hAnsi="Arial" w:cs="Arial"/>
          <w:sz w:val="24"/>
          <w:szCs w:val="24"/>
        </w:rPr>
      </w:pPr>
      <w:r w:rsidRPr="00804C06">
        <w:rPr>
          <w:rFonts w:ascii="Arial" w:hAnsi="Arial" w:cs="Arial"/>
          <w:sz w:val="24"/>
          <w:szCs w:val="24"/>
        </w:rPr>
        <w:t>The goals of occupational therapy are to develop, restore, or maintain adaptive skills in individuals whose ability to participate in daily life has been affected by disease, injury, developmental disability, aging, or social disadvantage.</w:t>
      </w:r>
    </w:p>
    <w:p w14:paraId="32DFEB02" w14:textId="1EEF5AD6" w:rsidR="00C712D4" w:rsidRPr="00473AF9" w:rsidRDefault="00804C06" w:rsidP="00473AF9">
      <w:pPr>
        <w:spacing w:line="276" w:lineRule="auto"/>
        <w:rPr>
          <w:rFonts w:ascii="Arial" w:hAnsi="Arial" w:cs="Arial"/>
          <w:sz w:val="24"/>
          <w:szCs w:val="24"/>
        </w:rPr>
      </w:pPr>
      <w:r w:rsidRPr="00804C06">
        <w:rPr>
          <w:rFonts w:ascii="Arial" w:hAnsi="Arial" w:cs="Arial"/>
          <w:sz w:val="24"/>
          <w:szCs w:val="24"/>
        </w:rPr>
        <w:t>Successful completion of the OTA Program prepares graduates for employment as occupational therapy assistants and eligibility to sit for the NBCOT certification examination.</w:t>
      </w:r>
    </w:p>
    <w:p w14:paraId="469AFC95" w14:textId="77777777" w:rsidR="00DB69A6" w:rsidRPr="00DB69A6" w:rsidRDefault="00DB69A6" w:rsidP="00473AF9">
      <w:pPr>
        <w:spacing w:after="0" w:line="276" w:lineRule="auto"/>
        <w:jc w:val="both"/>
        <w:rPr>
          <w:rFonts w:ascii="Arial" w:hAnsi="Arial" w:cs="Arial"/>
          <w:sz w:val="24"/>
          <w:szCs w:val="24"/>
        </w:rPr>
      </w:pPr>
    </w:p>
    <w:p w14:paraId="4E9DDDF8" w14:textId="481D4ACB" w:rsidR="000C4BC8" w:rsidRPr="003A7C5A" w:rsidRDefault="003A7C5A" w:rsidP="00473AF9">
      <w:pPr>
        <w:spacing w:line="276" w:lineRule="auto"/>
        <w:jc w:val="center"/>
        <w:rPr>
          <w:rFonts w:ascii="Open Sans" w:hAnsi="Open Sans" w:cs="Open Sans"/>
          <w:b/>
          <w:bCs/>
          <w:color w:val="383636"/>
          <w:shd w:val="clear" w:color="auto" w:fill="FFFFFF"/>
        </w:rPr>
      </w:pPr>
      <w:r w:rsidRPr="003A7C5A">
        <w:rPr>
          <w:rFonts w:ascii="Open Sans" w:hAnsi="Open Sans" w:cs="Open Sans"/>
          <w:b/>
          <w:bCs/>
          <w:color w:val="383636"/>
          <w:shd w:val="clear" w:color="auto" w:fill="FFFFFF"/>
        </w:rPr>
        <w:t>AOTA Philosophy of Occupational Therapy</w:t>
      </w:r>
    </w:p>
    <w:p w14:paraId="26CB385F" w14:textId="772AC459" w:rsidR="003A7C5A" w:rsidRPr="00DB69A6" w:rsidRDefault="003A7C5A" w:rsidP="00473AF9">
      <w:pPr>
        <w:spacing w:line="276" w:lineRule="auto"/>
        <w:jc w:val="both"/>
        <w:rPr>
          <w:rFonts w:ascii="Arial" w:hAnsi="Arial" w:cs="Arial"/>
          <w:color w:val="383636"/>
          <w:sz w:val="24"/>
          <w:szCs w:val="24"/>
          <w:shd w:val="clear" w:color="auto" w:fill="FFFFFF"/>
        </w:rPr>
      </w:pPr>
      <w:r w:rsidRPr="00DB69A6">
        <w:rPr>
          <w:rFonts w:ascii="Arial" w:hAnsi="Arial" w:cs="Arial"/>
          <w:sz w:val="24"/>
          <w:szCs w:val="24"/>
        </w:rPr>
        <w:t>Philosophical Base of Occupational Therapy</w:t>
      </w:r>
      <w:r w:rsidR="007B2152" w:rsidRPr="00DB69A6">
        <w:rPr>
          <w:rFonts w:ascii="Arial" w:hAnsi="Arial" w:cs="Arial"/>
          <w:sz w:val="24"/>
          <w:szCs w:val="24"/>
        </w:rPr>
        <w:t>:</w:t>
      </w:r>
      <w:r w:rsidRPr="00DB69A6">
        <w:rPr>
          <w:rFonts w:ascii="Arial" w:hAnsi="Arial" w:cs="Arial"/>
          <w:sz w:val="24"/>
          <w:szCs w:val="24"/>
        </w:rPr>
        <w:t xml:space="preserve"> Occupations are activities that bring meaning to the daily lives of individuals, families, communities, and populations and enable them to participate in society. All individuals have an innate need and right to engage in meaningful occupations throughout their lives. Participation in these occupations influences their development, health, and well-being across the lifespan. Thus, participation in meaningful occupations is a determinant of health and leads to adaptation. Occupations occur within diverse social, physical, cultural, personal, temporal, and virtual contexts. The quality of occupational performance and the experience of each occupation are unique in each situation because of the dynamic relationship among factors intrinsic to the individual, the environment and contexts in which the occupation occurs, and the characteristics of the occupation. The focus and outcome of occupational therapy are clients’ engagement in meaningful occupations that support their participation in life situations. Occupational therapy practitioners </w:t>
      </w:r>
      <w:r w:rsidRPr="00DB69A6">
        <w:rPr>
          <w:rFonts w:ascii="Arial" w:hAnsi="Arial" w:cs="Arial"/>
          <w:sz w:val="24"/>
          <w:szCs w:val="24"/>
        </w:rPr>
        <w:lastRenderedPageBreak/>
        <w:t>conceptualize occupations as both a means and an end in therapy. That is, there is therapeutic value in occupational engagement as a change agent, and engagement in occupations is also the ultimate goal of therapy. Occupational therapy is based on the belief that occupations are fundamental to health promotion and wellness, remediation or restoration, health maintenance, disease and injury prevention, and compensation and adaptation. The use of occupation to promote individual, family, community, and population health is the core of occupational therapy practice, education, research, and advocacy.</w:t>
      </w:r>
    </w:p>
    <w:p w14:paraId="3801DB8A" w14:textId="377B44C4" w:rsidR="00970735" w:rsidRPr="00DB69A6" w:rsidRDefault="003A7C5A" w:rsidP="00D671C7">
      <w:pPr>
        <w:spacing w:line="360" w:lineRule="auto"/>
        <w:rPr>
          <w:rFonts w:ascii="Arial" w:hAnsi="Arial" w:cs="Arial"/>
          <w:sz w:val="24"/>
          <w:szCs w:val="24"/>
        </w:rPr>
      </w:pPr>
      <w:r w:rsidRPr="00DB69A6">
        <w:rPr>
          <w:rFonts w:ascii="Arial" w:hAnsi="Arial" w:cs="Arial"/>
          <w:color w:val="383636"/>
          <w:sz w:val="24"/>
          <w:szCs w:val="24"/>
          <w:shd w:val="clear" w:color="auto" w:fill="FFFFFF"/>
        </w:rPr>
        <w:t>Philosophical Base of Occupational Therapy. </w:t>
      </w:r>
      <w:r w:rsidRPr="00DB69A6">
        <w:rPr>
          <w:rStyle w:val="Emphasis"/>
          <w:rFonts w:ascii="Arial" w:hAnsi="Arial" w:cs="Arial"/>
          <w:color w:val="383636"/>
          <w:sz w:val="24"/>
          <w:szCs w:val="24"/>
          <w:bdr w:val="none" w:sz="0" w:space="0" w:color="auto" w:frame="1"/>
          <w:shd w:val="clear" w:color="auto" w:fill="FFFFFF"/>
        </w:rPr>
        <w:t>Am J Occup Ther</w:t>
      </w:r>
      <w:r w:rsidRPr="00DB69A6">
        <w:rPr>
          <w:rFonts w:ascii="Arial" w:hAnsi="Arial" w:cs="Arial"/>
          <w:color w:val="383636"/>
          <w:sz w:val="24"/>
          <w:szCs w:val="24"/>
          <w:shd w:val="clear" w:color="auto" w:fill="FFFFFF"/>
        </w:rPr>
        <w:t> November/December 2017, Vol. 71(Supplement_2), 7112410045P1. doi: </w:t>
      </w:r>
      <w:hyperlink r:id="rId15" w:tgtFrame="_blank" w:history="1">
        <w:r w:rsidRPr="00DB69A6">
          <w:rPr>
            <w:rStyle w:val="Hyperlink"/>
            <w:rFonts w:ascii="Arial" w:hAnsi="Arial" w:cs="Arial"/>
            <w:color w:val="298569"/>
            <w:sz w:val="24"/>
            <w:szCs w:val="24"/>
            <w:bdr w:val="none" w:sz="0" w:space="0" w:color="auto" w:frame="1"/>
            <w:shd w:val="clear" w:color="auto" w:fill="FFFFFF"/>
          </w:rPr>
          <w:t>https://doi.org/10.5014/ajot.2017.716S06</w:t>
        </w:r>
      </w:hyperlink>
    </w:p>
    <w:p w14:paraId="0F09D9DD" w14:textId="07F7B1C7" w:rsidR="003A7C5A" w:rsidRPr="00DB69A6" w:rsidRDefault="003A7C5A" w:rsidP="00970735">
      <w:pPr>
        <w:pStyle w:val="ListParagraph"/>
        <w:spacing w:line="360" w:lineRule="auto"/>
        <w:ind w:left="1080"/>
        <w:rPr>
          <w:rFonts w:ascii="Arial" w:hAnsi="Arial" w:cs="Arial"/>
          <w:sz w:val="24"/>
          <w:szCs w:val="24"/>
        </w:rPr>
      </w:pPr>
    </w:p>
    <w:p w14:paraId="446BE580" w14:textId="37F23FDE" w:rsidR="003A7C5A" w:rsidRDefault="003A7C5A" w:rsidP="00970735">
      <w:pPr>
        <w:pStyle w:val="ListParagraph"/>
        <w:spacing w:line="360" w:lineRule="auto"/>
        <w:ind w:left="1080"/>
        <w:rPr>
          <w:rFonts w:ascii="Arial" w:hAnsi="Arial" w:cs="Arial"/>
          <w:sz w:val="24"/>
          <w:szCs w:val="24"/>
        </w:rPr>
      </w:pPr>
    </w:p>
    <w:p w14:paraId="084E936B" w14:textId="77777777" w:rsidR="00696D40" w:rsidRDefault="00696D40" w:rsidP="00970735">
      <w:pPr>
        <w:pStyle w:val="ListParagraph"/>
        <w:spacing w:line="360" w:lineRule="auto"/>
        <w:ind w:left="1080"/>
        <w:rPr>
          <w:rFonts w:ascii="Arial" w:hAnsi="Arial" w:cs="Arial"/>
          <w:sz w:val="24"/>
          <w:szCs w:val="24"/>
        </w:rPr>
      </w:pPr>
    </w:p>
    <w:p w14:paraId="6F8249CB" w14:textId="77777777" w:rsidR="00696D40" w:rsidRDefault="00696D40" w:rsidP="00970735">
      <w:pPr>
        <w:pStyle w:val="ListParagraph"/>
        <w:spacing w:line="360" w:lineRule="auto"/>
        <w:ind w:left="1080"/>
        <w:rPr>
          <w:rFonts w:ascii="Arial" w:hAnsi="Arial" w:cs="Arial"/>
          <w:sz w:val="24"/>
          <w:szCs w:val="24"/>
        </w:rPr>
      </w:pPr>
    </w:p>
    <w:p w14:paraId="1C6BD5AB" w14:textId="77777777" w:rsidR="00696D40" w:rsidRDefault="00696D40" w:rsidP="00970735">
      <w:pPr>
        <w:pStyle w:val="ListParagraph"/>
        <w:spacing w:line="360" w:lineRule="auto"/>
        <w:ind w:left="1080"/>
        <w:rPr>
          <w:rFonts w:ascii="Arial" w:hAnsi="Arial" w:cs="Arial"/>
          <w:sz w:val="24"/>
          <w:szCs w:val="24"/>
        </w:rPr>
      </w:pPr>
    </w:p>
    <w:p w14:paraId="04AE30D2" w14:textId="77777777" w:rsidR="00696D40" w:rsidRDefault="00696D40" w:rsidP="00970735">
      <w:pPr>
        <w:pStyle w:val="ListParagraph"/>
        <w:spacing w:line="360" w:lineRule="auto"/>
        <w:ind w:left="1080"/>
        <w:rPr>
          <w:rFonts w:ascii="Arial" w:hAnsi="Arial" w:cs="Arial"/>
          <w:sz w:val="24"/>
          <w:szCs w:val="24"/>
        </w:rPr>
      </w:pPr>
    </w:p>
    <w:p w14:paraId="1F5579AB" w14:textId="77777777" w:rsidR="00696D40" w:rsidRDefault="00696D40" w:rsidP="00970735">
      <w:pPr>
        <w:pStyle w:val="ListParagraph"/>
        <w:spacing w:line="360" w:lineRule="auto"/>
        <w:ind w:left="1080"/>
        <w:rPr>
          <w:rFonts w:ascii="Arial" w:hAnsi="Arial" w:cs="Arial"/>
          <w:sz w:val="24"/>
          <w:szCs w:val="24"/>
        </w:rPr>
      </w:pPr>
    </w:p>
    <w:p w14:paraId="289B702A" w14:textId="77777777" w:rsidR="00696D40" w:rsidRDefault="00696D40" w:rsidP="00970735">
      <w:pPr>
        <w:pStyle w:val="ListParagraph"/>
        <w:spacing w:line="360" w:lineRule="auto"/>
        <w:ind w:left="1080"/>
        <w:rPr>
          <w:rFonts w:ascii="Arial" w:hAnsi="Arial" w:cs="Arial"/>
          <w:sz w:val="24"/>
          <w:szCs w:val="24"/>
        </w:rPr>
      </w:pPr>
    </w:p>
    <w:p w14:paraId="77CBA4F7" w14:textId="77777777" w:rsidR="00696D40" w:rsidRDefault="00696D40" w:rsidP="00970735">
      <w:pPr>
        <w:pStyle w:val="ListParagraph"/>
        <w:spacing w:line="360" w:lineRule="auto"/>
        <w:ind w:left="1080"/>
        <w:rPr>
          <w:rFonts w:ascii="Arial" w:hAnsi="Arial" w:cs="Arial"/>
          <w:sz w:val="24"/>
          <w:szCs w:val="24"/>
        </w:rPr>
      </w:pPr>
    </w:p>
    <w:p w14:paraId="29139C9C" w14:textId="77777777" w:rsidR="00696D40" w:rsidRDefault="00696D40" w:rsidP="00970735">
      <w:pPr>
        <w:pStyle w:val="ListParagraph"/>
        <w:spacing w:line="360" w:lineRule="auto"/>
        <w:ind w:left="1080"/>
        <w:rPr>
          <w:rFonts w:ascii="Arial" w:hAnsi="Arial" w:cs="Arial"/>
          <w:sz w:val="24"/>
          <w:szCs w:val="24"/>
        </w:rPr>
      </w:pPr>
    </w:p>
    <w:p w14:paraId="762F247E" w14:textId="77777777" w:rsidR="00696D40" w:rsidRDefault="00696D40" w:rsidP="00970735">
      <w:pPr>
        <w:pStyle w:val="ListParagraph"/>
        <w:spacing w:line="360" w:lineRule="auto"/>
        <w:ind w:left="1080"/>
        <w:rPr>
          <w:rFonts w:ascii="Arial" w:hAnsi="Arial" w:cs="Arial"/>
          <w:sz w:val="24"/>
          <w:szCs w:val="24"/>
        </w:rPr>
      </w:pPr>
    </w:p>
    <w:p w14:paraId="23E71F0A" w14:textId="77777777" w:rsidR="00696D40" w:rsidRDefault="00696D40" w:rsidP="00970735">
      <w:pPr>
        <w:pStyle w:val="ListParagraph"/>
        <w:spacing w:line="360" w:lineRule="auto"/>
        <w:ind w:left="1080"/>
        <w:rPr>
          <w:rFonts w:ascii="Arial" w:hAnsi="Arial" w:cs="Arial"/>
          <w:sz w:val="24"/>
          <w:szCs w:val="24"/>
        </w:rPr>
      </w:pPr>
    </w:p>
    <w:p w14:paraId="7E28C1B6" w14:textId="77777777" w:rsidR="00696D40" w:rsidRDefault="00696D40" w:rsidP="00970735">
      <w:pPr>
        <w:pStyle w:val="ListParagraph"/>
        <w:spacing w:line="360" w:lineRule="auto"/>
        <w:ind w:left="1080"/>
        <w:rPr>
          <w:rFonts w:ascii="Arial" w:hAnsi="Arial" w:cs="Arial"/>
          <w:sz w:val="24"/>
          <w:szCs w:val="24"/>
        </w:rPr>
      </w:pPr>
    </w:p>
    <w:p w14:paraId="15EE9A4C" w14:textId="77777777" w:rsidR="00696D40" w:rsidRDefault="00696D40" w:rsidP="00970735">
      <w:pPr>
        <w:pStyle w:val="ListParagraph"/>
        <w:spacing w:line="360" w:lineRule="auto"/>
        <w:ind w:left="1080"/>
        <w:rPr>
          <w:rFonts w:ascii="Arial" w:hAnsi="Arial" w:cs="Arial"/>
          <w:sz w:val="24"/>
          <w:szCs w:val="24"/>
        </w:rPr>
      </w:pPr>
    </w:p>
    <w:p w14:paraId="4FCFB9CC" w14:textId="77777777" w:rsidR="00696D40" w:rsidRDefault="00696D40" w:rsidP="00970735">
      <w:pPr>
        <w:pStyle w:val="ListParagraph"/>
        <w:spacing w:line="360" w:lineRule="auto"/>
        <w:ind w:left="1080"/>
        <w:rPr>
          <w:rFonts w:ascii="Arial" w:hAnsi="Arial" w:cs="Arial"/>
          <w:sz w:val="24"/>
          <w:szCs w:val="24"/>
        </w:rPr>
      </w:pPr>
    </w:p>
    <w:p w14:paraId="78CB58D8" w14:textId="77777777" w:rsidR="00696D40" w:rsidRDefault="00696D40" w:rsidP="00970735">
      <w:pPr>
        <w:pStyle w:val="ListParagraph"/>
        <w:spacing w:line="360" w:lineRule="auto"/>
        <w:ind w:left="1080"/>
        <w:rPr>
          <w:rFonts w:ascii="Arial" w:hAnsi="Arial" w:cs="Arial"/>
          <w:sz w:val="24"/>
          <w:szCs w:val="24"/>
        </w:rPr>
      </w:pPr>
    </w:p>
    <w:p w14:paraId="52D77D07" w14:textId="77777777" w:rsidR="00696D40" w:rsidRDefault="00696D40" w:rsidP="00970735">
      <w:pPr>
        <w:pStyle w:val="ListParagraph"/>
        <w:spacing w:line="360" w:lineRule="auto"/>
        <w:ind w:left="1080"/>
        <w:rPr>
          <w:rFonts w:ascii="Arial" w:hAnsi="Arial" w:cs="Arial"/>
          <w:sz w:val="24"/>
          <w:szCs w:val="24"/>
        </w:rPr>
      </w:pPr>
    </w:p>
    <w:p w14:paraId="670DBA05" w14:textId="77777777" w:rsidR="00696D40" w:rsidRPr="00DB69A6" w:rsidRDefault="00696D40" w:rsidP="00970735">
      <w:pPr>
        <w:pStyle w:val="ListParagraph"/>
        <w:spacing w:line="360" w:lineRule="auto"/>
        <w:ind w:left="1080"/>
        <w:rPr>
          <w:rFonts w:ascii="Arial" w:hAnsi="Arial" w:cs="Arial"/>
          <w:sz w:val="24"/>
          <w:szCs w:val="24"/>
        </w:rPr>
      </w:pPr>
    </w:p>
    <w:p w14:paraId="6388F952" w14:textId="18D1982E" w:rsidR="00D671C7" w:rsidRDefault="00D671C7" w:rsidP="00970735">
      <w:pPr>
        <w:pStyle w:val="ListParagraph"/>
        <w:spacing w:line="360" w:lineRule="auto"/>
        <w:ind w:left="1080"/>
        <w:rPr>
          <w:rFonts w:ascii="Arial" w:hAnsi="Arial" w:cs="Arial"/>
          <w:sz w:val="24"/>
          <w:szCs w:val="24"/>
        </w:rPr>
      </w:pPr>
    </w:p>
    <w:p w14:paraId="4B6E4969" w14:textId="77777777" w:rsidR="00113B90" w:rsidRPr="00DB69A6" w:rsidRDefault="00113B90" w:rsidP="00970735">
      <w:pPr>
        <w:pStyle w:val="ListParagraph"/>
        <w:spacing w:line="360" w:lineRule="auto"/>
        <w:ind w:left="1080"/>
        <w:rPr>
          <w:rFonts w:ascii="Arial" w:hAnsi="Arial" w:cs="Arial"/>
          <w:sz w:val="24"/>
          <w:szCs w:val="24"/>
        </w:rPr>
      </w:pPr>
    </w:p>
    <w:p w14:paraId="436620A1" w14:textId="77777777" w:rsidR="006F569A" w:rsidRPr="006F569A" w:rsidRDefault="006F569A" w:rsidP="006F569A">
      <w:pPr>
        <w:spacing w:before="100" w:beforeAutospacing="1" w:after="100" w:afterAutospacing="1" w:line="240" w:lineRule="auto"/>
        <w:outlineLvl w:val="0"/>
        <w:rPr>
          <w:rFonts w:ascii="Times New Roman" w:eastAsia="Times New Roman" w:hAnsi="Times New Roman" w:cs="Times New Roman"/>
          <w:b/>
          <w:bCs/>
          <w:kern w:val="36"/>
          <w:sz w:val="48"/>
          <w:szCs w:val="48"/>
        </w:rPr>
      </w:pPr>
      <w:r w:rsidRPr="006F569A">
        <w:rPr>
          <w:rFonts w:ascii="Times New Roman" w:eastAsia="Times New Roman" w:hAnsi="Times New Roman" w:cs="Times New Roman"/>
          <w:b/>
          <w:bCs/>
          <w:kern w:val="36"/>
          <w:sz w:val="48"/>
          <w:szCs w:val="48"/>
        </w:rPr>
        <w:lastRenderedPageBreak/>
        <w:t>OTA Curriculum Sequence</w:t>
      </w:r>
    </w:p>
    <w:p w14:paraId="3FFE9203" w14:textId="77777777" w:rsidR="006F569A" w:rsidRPr="006F569A" w:rsidRDefault="006F569A" w:rsidP="006F569A">
      <w:pPr>
        <w:spacing w:before="100" w:beforeAutospacing="1" w:after="100" w:afterAutospacing="1"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The Occupational Therapy Assistant (OTA) curriculum is designed to build progressively from foundational sciences and general education coursework to occupational therapy theory, clinical skills, and supervised fieldwork experiences.</w:t>
      </w:r>
    </w:p>
    <w:p w14:paraId="2434488B" w14:textId="77777777" w:rsidR="006F569A" w:rsidRPr="006F569A" w:rsidRDefault="006F569A" w:rsidP="006F569A">
      <w:pPr>
        <w:spacing w:before="100" w:beforeAutospacing="1" w:after="100" w:afterAutospacing="1"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 xml:space="preserve">The curriculum consists of one prerequisite semester followed by four professional semesters and one summer term. Students must complete all prerequisite courses with a grade of </w:t>
      </w:r>
      <w:r w:rsidRPr="006F569A">
        <w:rPr>
          <w:rFonts w:ascii="Times New Roman" w:eastAsia="Times New Roman" w:hAnsi="Times New Roman" w:cs="Times New Roman"/>
          <w:b/>
          <w:bCs/>
          <w:sz w:val="24"/>
          <w:szCs w:val="24"/>
        </w:rPr>
        <w:t>C</w:t>
      </w:r>
      <w:r w:rsidRPr="006F569A">
        <w:rPr>
          <w:rFonts w:ascii="Times New Roman" w:eastAsia="Times New Roman" w:hAnsi="Times New Roman" w:cs="Times New Roman"/>
          <w:sz w:val="24"/>
          <w:szCs w:val="24"/>
        </w:rPr>
        <w:t xml:space="preserve"> or higher before beginning the first semester of OTA coursework.</w:t>
      </w:r>
    </w:p>
    <w:p w14:paraId="04CFD2F8" w14:textId="77777777" w:rsidR="006F569A" w:rsidRPr="006F569A" w:rsidRDefault="006F569A" w:rsidP="006F569A">
      <w:pPr>
        <w:spacing w:before="100" w:beforeAutospacing="1" w:after="100" w:afterAutospacing="1" w:line="240" w:lineRule="auto"/>
        <w:outlineLvl w:val="2"/>
        <w:rPr>
          <w:rFonts w:ascii="Times New Roman" w:eastAsia="Times New Roman" w:hAnsi="Times New Roman" w:cs="Times New Roman"/>
          <w:b/>
          <w:bCs/>
          <w:sz w:val="27"/>
          <w:szCs w:val="27"/>
        </w:rPr>
      </w:pPr>
      <w:r w:rsidRPr="006F569A">
        <w:rPr>
          <w:rFonts w:ascii="Times New Roman" w:eastAsia="Times New Roman" w:hAnsi="Times New Roman" w:cs="Times New Roman"/>
          <w:b/>
          <w:bCs/>
          <w:sz w:val="27"/>
          <w:szCs w:val="27"/>
        </w:rPr>
        <w:t>Prerequisite Semester (12 Credits)</w:t>
      </w: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976"/>
        <w:gridCol w:w="3487"/>
        <w:gridCol w:w="835"/>
      </w:tblGrid>
      <w:tr w:rsidR="006F569A" w:rsidRPr="006F569A" w14:paraId="08B9094F" w14:textId="77777777">
        <w:trPr>
          <w:tblHeader/>
          <w:tblCellSpacing w:w="15" w:type="dxa"/>
        </w:trPr>
        <w:tc>
          <w:tcPr>
            <w:tcW w:w="0" w:type="auto"/>
            <w:vAlign w:val="center"/>
            <w:hideMark/>
          </w:tcPr>
          <w:p w14:paraId="33DD18BC"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w:t>
            </w:r>
          </w:p>
        </w:tc>
        <w:tc>
          <w:tcPr>
            <w:tcW w:w="0" w:type="auto"/>
            <w:vAlign w:val="center"/>
            <w:hideMark/>
          </w:tcPr>
          <w:p w14:paraId="440AB751"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 Title</w:t>
            </w:r>
          </w:p>
        </w:tc>
        <w:tc>
          <w:tcPr>
            <w:tcW w:w="0" w:type="auto"/>
            <w:vAlign w:val="center"/>
            <w:hideMark/>
          </w:tcPr>
          <w:p w14:paraId="6A278227"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Credits</w:t>
            </w:r>
          </w:p>
        </w:tc>
      </w:tr>
      <w:tr w:rsidR="006F569A" w:rsidRPr="006F569A" w14:paraId="772ABB9B" w14:textId="77777777">
        <w:trPr>
          <w:tblCellSpacing w:w="15" w:type="dxa"/>
        </w:trPr>
        <w:tc>
          <w:tcPr>
            <w:tcW w:w="0" w:type="auto"/>
            <w:vAlign w:val="center"/>
            <w:hideMark/>
          </w:tcPr>
          <w:p w14:paraId="3DA6C7D5"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SDV 101</w:t>
            </w:r>
          </w:p>
        </w:tc>
        <w:tc>
          <w:tcPr>
            <w:tcW w:w="0" w:type="auto"/>
            <w:vAlign w:val="center"/>
            <w:hideMark/>
          </w:tcPr>
          <w:p w14:paraId="424D0FB2"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College Success Skills*</w:t>
            </w:r>
          </w:p>
        </w:tc>
        <w:tc>
          <w:tcPr>
            <w:tcW w:w="0" w:type="auto"/>
            <w:vAlign w:val="center"/>
            <w:hideMark/>
          </w:tcPr>
          <w:p w14:paraId="215FE6EC"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1</w:t>
            </w:r>
          </w:p>
        </w:tc>
      </w:tr>
      <w:tr w:rsidR="006F569A" w:rsidRPr="006F569A" w14:paraId="60544686" w14:textId="77777777">
        <w:trPr>
          <w:tblCellSpacing w:w="15" w:type="dxa"/>
        </w:trPr>
        <w:tc>
          <w:tcPr>
            <w:tcW w:w="0" w:type="auto"/>
            <w:vAlign w:val="center"/>
            <w:hideMark/>
          </w:tcPr>
          <w:p w14:paraId="3D6C1B46"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HLT 143</w:t>
            </w:r>
          </w:p>
        </w:tc>
        <w:tc>
          <w:tcPr>
            <w:tcW w:w="0" w:type="auto"/>
            <w:vAlign w:val="center"/>
            <w:hideMark/>
          </w:tcPr>
          <w:p w14:paraId="775F30E8"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Medical Terminology I</w:t>
            </w:r>
          </w:p>
        </w:tc>
        <w:tc>
          <w:tcPr>
            <w:tcW w:w="0" w:type="auto"/>
            <w:vAlign w:val="center"/>
            <w:hideMark/>
          </w:tcPr>
          <w:p w14:paraId="19E42460"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3</w:t>
            </w:r>
          </w:p>
        </w:tc>
      </w:tr>
      <w:tr w:rsidR="006F569A" w:rsidRPr="006F569A" w14:paraId="46916AEB" w14:textId="77777777">
        <w:trPr>
          <w:tblCellSpacing w:w="15" w:type="dxa"/>
        </w:trPr>
        <w:tc>
          <w:tcPr>
            <w:tcW w:w="0" w:type="auto"/>
            <w:vAlign w:val="center"/>
            <w:hideMark/>
          </w:tcPr>
          <w:p w14:paraId="1C225FBE"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BIO 141</w:t>
            </w:r>
          </w:p>
        </w:tc>
        <w:tc>
          <w:tcPr>
            <w:tcW w:w="0" w:type="auto"/>
            <w:vAlign w:val="center"/>
            <w:hideMark/>
          </w:tcPr>
          <w:p w14:paraId="6DBFC66D"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Human Anatomy and Physiology I</w:t>
            </w:r>
          </w:p>
        </w:tc>
        <w:tc>
          <w:tcPr>
            <w:tcW w:w="0" w:type="auto"/>
            <w:vAlign w:val="center"/>
            <w:hideMark/>
          </w:tcPr>
          <w:p w14:paraId="712C2B98"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4</w:t>
            </w:r>
          </w:p>
        </w:tc>
      </w:tr>
      <w:tr w:rsidR="006F569A" w:rsidRPr="006F569A" w14:paraId="71BD2B49" w14:textId="77777777">
        <w:trPr>
          <w:tblCellSpacing w:w="15" w:type="dxa"/>
        </w:trPr>
        <w:tc>
          <w:tcPr>
            <w:tcW w:w="0" w:type="auto"/>
            <w:vAlign w:val="center"/>
            <w:hideMark/>
          </w:tcPr>
          <w:p w14:paraId="53BF8739"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BIO 142</w:t>
            </w:r>
          </w:p>
        </w:tc>
        <w:tc>
          <w:tcPr>
            <w:tcW w:w="0" w:type="auto"/>
            <w:vAlign w:val="center"/>
            <w:hideMark/>
          </w:tcPr>
          <w:p w14:paraId="75B364FA"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Human Anatomy and Physiology II</w:t>
            </w:r>
          </w:p>
        </w:tc>
        <w:tc>
          <w:tcPr>
            <w:tcW w:w="0" w:type="auto"/>
            <w:vAlign w:val="center"/>
            <w:hideMark/>
          </w:tcPr>
          <w:p w14:paraId="7E35D1C3"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4</w:t>
            </w:r>
          </w:p>
        </w:tc>
      </w:tr>
      <w:tr w:rsidR="006F569A" w:rsidRPr="006F569A" w14:paraId="267C741B" w14:textId="77777777">
        <w:trPr>
          <w:tblCellSpacing w:w="15" w:type="dxa"/>
        </w:trPr>
        <w:tc>
          <w:tcPr>
            <w:tcW w:w="0" w:type="auto"/>
            <w:vAlign w:val="center"/>
            <w:hideMark/>
          </w:tcPr>
          <w:p w14:paraId="01327CB2" w14:textId="77777777" w:rsidR="006F569A" w:rsidRPr="006F569A" w:rsidRDefault="006F569A" w:rsidP="006F569A">
            <w:pPr>
              <w:spacing w:after="0" w:line="240" w:lineRule="auto"/>
              <w:rPr>
                <w:rFonts w:ascii="Times New Roman" w:eastAsia="Times New Roman" w:hAnsi="Times New Roman" w:cs="Times New Roman"/>
                <w:sz w:val="24"/>
                <w:szCs w:val="24"/>
              </w:rPr>
            </w:pPr>
          </w:p>
        </w:tc>
        <w:tc>
          <w:tcPr>
            <w:tcW w:w="0" w:type="auto"/>
            <w:vAlign w:val="center"/>
            <w:hideMark/>
          </w:tcPr>
          <w:p w14:paraId="08E65ECE"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Semester Total</w:t>
            </w:r>
          </w:p>
        </w:tc>
        <w:tc>
          <w:tcPr>
            <w:tcW w:w="0" w:type="auto"/>
            <w:vAlign w:val="center"/>
            <w:hideMark/>
          </w:tcPr>
          <w:p w14:paraId="08CFC9C6"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12</w:t>
            </w:r>
          </w:p>
        </w:tc>
      </w:tr>
    </w:tbl>
    <w:p w14:paraId="0F7EF05D" w14:textId="77777777" w:rsidR="006F569A" w:rsidRPr="006F569A" w:rsidRDefault="006F569A" w:rsidP="006F569A">
      <w:pPr>
        <w:spacing w:before="100" w:beforeAutospacing="1" w:after="100" w:afterAutospacing="1"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 xml:space="preserve">*Students may substitute </w:t>
      </w:r>
      <w:r w:rsidRPr="006F569A">
        <w:rPr>
          <w:rFonts w:ascii="Times New Roman" w:eastAsia="Times New Roman" w:hAnsi="Times New Roman" w:cs="Times New Roman"/>
          <w:b/>
          <w:bCs/>
          <w:sz w:val="24"/>
          <w:szCs w:val="24"/>
        </w:rPr>
        <w:t>SDV 100</w:t>
      </w:r>
      <w:r w:rsidRPr="006F569A">
        <w:rPr>
          <w:rFonts w:ascii="Times New Roman" w:eastAsia="Times New Roman" w:hAnsi="Times New Roman" w:cs="Times New Roman"/>
          <w:sz w:val="24"/>
          <w:szCs w:val="24"/>
        </w:rPr>
        <w:t xml:space="preserve"> if previously completed and accepted by the College.</w:t>
      </w:r>
    </w:p>
    <w:p w14:paraId="13D7D2A1" w14:textId="77777777" w:rsidR="006F569A" w:rsidRPr="006F569A" w:rsidRDefault="006F569A" w:rsidP="006F569A">
      <w:pPr>
        <w:spacing w:before="100" w:beforeAutospacing="1" w:after="100" w:afterAutospacing="1" w:line="240" w:lineRule="auto"/>
        <w:outlineLvl w:val="2"/>
        <w:rPr>
          <w:rFonts w:ascii="Times New Roman" w:eastAsia="Times New Roman" w:hAnsi="Times New Roman" w:cs="Times New Roman"/>
          <w:b/>
          <w:bCs/>
          <w:sz w:val="27"/>
          <w:szCs w:val="27"/>
        </w:rPr>
      </w:pPr>
      <w:r w:rsidRPr="006F569A">
        <w:rPr>
          <w:rFonts w:ascii="Times New Roman" w:eastAsia="Times New Roman" w:hAnsi="Times New Roman" w:cs="Times New Roman"/>
          <w:b/>
          <w:bCs/>
          <w:sz w:val="27"/>
          <w:szCs w:val="27"/>
        </w:rPr>
        <w:t>First Semester (13 Credits)</w:t>
      </w: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989"/>
        <w:gridCol w:w="5066"/>
        <w:gridCol w:w="835"/>
      </w:tblGrid>
      <w:tr w:rsidR="006F569A" w:rsidRPr="006F569A" w14:paraId="431206B2" w14:textId="77777777">
        <w:trPr>
          <w:tblHeader/>
          <w:tblCellSpacing w:w="15" w:type="dxa"/>
        </w:trPr>
        <w:tc>
          <w:tcPr>
            <w:tcW w:w="0" w:type="auto"/>
            <w:vAlign w:val="center"/>
            <w:hideMark/>
          </w:tcPr>
          <w:p w14:paraId="59B8141C"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w:t>
            </w:r>
          </w:p>
        </w:tc>
        <w:tc>
          <w:tcPr>
            <w:tcW w:w="0" w:type="auto"/>
            <w:vAlign w:val="center"/>
            <w:hideMark/>
          </w:tcPr>
          <w:p w14:paraId="05E85F6A"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 Title</w:t>
            </w:r>
          </w:p>
        </w:tc>
        <w:tc>
          <w:tcPr>
            <w:tcW w:w="0" w:type="auto"/>
            <w:vAlign w:val="center"/>
            <w:hideMark/>
          </w:tcPr>
          <w:p w14:paraId="3EA10A39"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Credits</w:t>
            </w:r>
          </w:p>
        </w:tc>
      </w:tr>
      <w:tr w:rsidR="006F569A" w:rsidRPr="006F569A" w14:paraId="676FA9BB" w14:textId="77777777">
        <w:trPr>
          <w:tblCellSpacing w:w="15" w:type="dxa"/>
        </w:trPr>
        <w:tc>
          <w:tcPr>
            <w:tcW w:w="0" w:type="auto"/>
            <w:vAlign w:val="center"/>
            <w:hideMark/>
          </w:tcPr>
          <w:p w14:paraId="2597BA46"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ENG 111</w:t>
            </w:r>
          </w:p>
        </w:tc>
        <w:tc>
          <w:tcPr>
            <w:tcW w:w="0" w:type="auto"/>
            <w:vAlign w:val="center"/>
            <w:hideMark/>
          </w:tcPr>
          <w:p w14:paraId="48D1E094"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College Composition I</w:t>
            </w:r>
          </w:p>
        </w:tc>
        <w:tc>
          <w:tcPr>
            <w:tcW w:w="0" w:type="auto"/>
            <w:vAlign w:val="center"/>
            <w:hideMark/>
          </w:tcPr>
          <w:p w14:paraId="36A15CBE"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3</w:t>
            </w:r>
          </w:p>
        </w:tc>
      </w:tr>
      <w:tr w:rsidR="006F569A" w:rsidRPr="006F569A" w14:paraId="3D4CCE11" w14:textId="77777777">
        <w:trPr>
          <w:tblCellSpacing w:w="15" w:type="dxa"/>
        </w:trPr>
        <w:tc>
          <w:tcPr>
            <w:tcW w:w="0" w:type="auto"/>
            <w:vAlign w:val="center"/>
            <w:hideMark/>
          </w:tcPr>
          <w:p w14:paraId="41CF5A6D"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PSY 230</w:t>
            </w:r>
          </w:p>
        </w:tc>
        <w:tc>
          <w:tcPr>
            <w:tcW w:w="0" w:type="auto"/>
            <w:vAlign w:val="center"/>
            <w:hideMark/>
          </w:tcPr>
          <w:p w14:paraId="4ACCEC3A"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Developmental Psychology</w:t>
            </w:r>
          </w:p>
        </w:tc>
        <w:tc>
          <w:tcPr>
            <w:tcW w:w="0" w:type="auto"/>
            <w:vAlign w:val="center"/>
            <w:hideMark/>
          </w:tcPr>
          <w:p w14:paraId="328F44BD"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3</w:t>
            </w:r>
          </w:p>
        </w:tc>
      </w:tr>
      <w:tr w:rsidR="006F569A" w:rsidRPr="006F569A" w14:paraId="0BDC226E" w14:textId="77777777">
        <w:trPr>
          <w:tblCellSpacing w:w="15" w:type="dxa"/>
        </w:trPr>
        <w:tc>
          <w:tcPr>
            <w:tcW w:w="0" w:type="auto"/>
            <w:vAlign w:val="center"/>
            <w:hideMark/>
          </w:tcPr>
          <w:p w14:paraId="468A3FFC"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100</w:t>
            </w:r>
          </w:p>
        </w:tc>
        <w:tc>
          <w:tcPr>
            <w:tcW w:w="0" w:type="auto"/>
            <w:vAlign w:val="center"/>
            <w:hideMark/>
          </w:tcPr>
          <w:p w14:paraId="40C59045"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Introduction to Occupational Therapy</w:t>
            </w:r>
          </w:p>
        </w:tc>
        <w:tc>
          <w:tcPr>
            <w:tcW w:w="0" w:type="auto"/>
            <w:vAlign w:val="center"/>
            <w:hideMark/>
          </w:tcPr>
          <w:p w14:paraId="763C8C37"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3</w:t>
            </w:r>
          </w:p>
        </w:tc>
      </w:tr>
      <w:tr w:rsidR="006F569A" w:rsidRPr="006F569A" w14:paraId="7F5772EF" w14:textId="77777777">
        <w:trPr>
          <w:tblCellSpacing w:w="15" w:type="dxa"/>
        </w:trPr>
        <w:tc>
          <w:tcPr>
            <w:tcW w:w="0" w:type="auto"/>
            <w:vAlign w:val="center"/>
            <w:hideMark/>
          </w:tcPr>
          <w:p w14:paraId="17218099"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110</w:t>
            </w:r>
          </w:p>
        </w:tc>
        <w:tc>
          <w:tcPr>
            <w:tcW w:w="0" w:type="auto"/>
            <w:vAlign w:val="center"/>
            <w:hideMark/>
          </w:tcPr>
          <w:p w14:paraId="7B4F2E9E"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Kinesiology for the Occupational Therapy Assistant</w:t>
            </w:r>
          </w:p>
        </w:tc>
        <w:tc>
          <w:tcPr>
            <w:tcW w:w="0" w:type="auto"/>
            <w:vAlign w:val="center"/>
            <w:hideMark/>
          </w:tcPr>
          <w:p w14:paraId="27BC56B7"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2</w:t>
            </w:r>
          </w:p>
        </w:tc>
      </w:tr>
      <w:tr w:rsidR="006F569A" w:rsidRPr="006F569A" w14:paraId="0B0DF9D2" w14:textId="77777777">
        <w:trPr>
          <w:tblCellSpacing w:w="15" w:type="dxa"/>
        </w:trPr>
        <w:tc>
          <w:tcPr>
            <w:tcW w:w="0" w:type="auto"/>
            <w:vAlign w:val="center"/>
            <w:hideMark/>
          </w:tcPr>
          <w:p w14:paraId="58E12D77"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205</w:t>
            </w:r>
          </w:p>
        </w:tc>
        <w:tc>
          <w:tcPr>
            <w:tcW w:w="0" w:type="auto"/>
            <w:vAlign w:val="center"/>
            <w:hideMark/>
          </w:tcPr>
          <w:p w14:paraId="519A04C6"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Therapeutic Media</w:t>
            </w:r>
          </w:p>
        </w:tc>
        <w:tc>
          <w:tcPr>
            <w:tcW w:w="0" w:type="auto"/>
            <w:vAlign w:val="center"/>
            <w:hideMark/>
          </w:tcPr>
          <w:p w14:paraId="1CB5F1E7"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2</w:t>
            </w:r>
          </w:p>
        </w:tc>
      </w:tr>
      <w:tr w:rsidR="006F569A" w:rsidRPr="006F569A" w14:paraId="2C356B35" w14:textId="77777777">
        <w:trPr>
          <w:tblCellSpacing w:w="15" w:type="dxa"/>
        </w:trPr>
        <w:tc>
          <w:tcPr>
            <w:tcW w:w="0" w:type="auto"/>
            <w:vAlign w:val="center"/>
            <w:hideMark/>
          </w:tcPr>
          <w:p w14:paraId="3235AB08" w14:textId="77777777" w:rsidR="006F569A" w:rsidRPr="006F569A" w:rsidRDefault="006F569A" w:rsidP="006F569A">
            <w:pPr>
              <w:spacing w:after="0" w:line="240" w:lineRule="auto"/>
              <w:rPr>
                <w:rFonts w:ascii="Times New Roman" w:eastAsia="Times New Roman" w:hAnsi="Times New Roman" w:cs="Times New Roman"/>
                <w:sz w:val="24"/>
                <w:szCs w:val="24"/>
              </w:rPr>
            </w:pPr>
          </w:p>
        </w:tc>
        <w:tc>
          <w:tcPr>
            <w:tcW w:w="0" w:type="auto"/>
            <w:vAlign w:val="center"/>
            <w:hideMark/>
          </w:tcPr>
          <w:p w14:paraId="4FEF1F28"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Semester Total</w:t>
            </w:r>
          </w:p>
        </w:tc>
        <w:tc>
          <w:tcPr>
            <w:tcW w:w="0" w:type="auto"/>
            <w:vAlign w:val="center"/>
            <w:hideMark/>
          </w:tcPr>
          <w:p w14:paraId="238B25CA"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13</w:t>
            </w:r>
          </w:p>
        </w:tc>
      </w:tr>
    </w:tbl>
    <w:p w14:paraId="185EAC45" w14:textId="77777777" w:rsidR="006F569A" w:rsidRPr="006F569A" w:rsidRDefault="006F569A" w:rsidP="006F569A">
      <w:pPr>
        <w:spacing w:before="100" w:beforeAutospacing="1" w:after="100" w:afterAutospacing="1" w:line="240" w:lineRule="auto"/>
        <w:outlineLvl w:val="2"/>
        <w:rPr>
          <w:rFonts w:ascii="Times New Roman" w:eastAsia="Times New Roman" w:hAnsi="Times New Roman" w:cs="Times New Roman"/>
          <w:b/>
          <w:bCs/>
          <w:sz w:val="27"/>
          <w:szCs w:val="27"/>
        </w:rPr>
      </w:pPr>
      <w:r w:rsidRPr="006F569A">
        <w:rPr>
          <w:rFonts w:ascii="Times New Roman" w:eastAsia="Times New Roman" w:hAnsi="Times New Roman" w:cs="Times New Roman"/>
          <w:b/>
          <w:bCs/>
          <w:sz w:val="27"/>
          <w:szCs w:val="27"/>
        </w:rPr>
        <w:t>Second Semester (13 Credits)</w:t>
      </w: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2028"/>
        <w:gridCol w:w="5619"/>
        <w:gridCol w:w="835"/>
      </w:tblGrid>
      <w:tr w:rsidR="006F569A" w:rsidRPr="006F569A" w14:paraId="6B4550FE" w14:textId="77777777">
        <w:trPr>
          <w:tblHeader/>
          <w:tblCellSpacing w:w="15" w:type="dxa"/>
        </w:trPr>
        <w:tc>
          <w:tcPr>
            <w:tcW w:w="0" w:type="auto"/>
            <w:vAlign w:val="center"/>
            <w:hideMark/>
          </w:tcPr>
          <w:p w14:paraId="030388A5"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w:t>
            </w:r>
          </w:p>
        </w:tc>
        <w:tc>
          <w:tcPr>
            <w:tcW w:w="0" w:type="auto"/>
            <w:vAlign w:val="center"/>
            <w:hideMark/>
          </w:tcPr>
          <w:p w14:paraId="399DD08C"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 Title</w:t>
            </w:r>
          </w:p>
        </w:tc>
        <w:tc>
          <w:tcPr>
            <w:tcW w:w="0" w:type="auto"/>
            <w:vAlign w:val="center"/>
            <w:hideMark/>
          </w:tcPr>
          <w:p w14:paraId="765663F3"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Credits</w:t>
            </w:r>
          </w:p>
        </w:tc>
      </w:tr>
      <w:tr w:rsidR="006F569A" w:rsidRPr="006F569A" w14:paraId="526B0608" w14:textId="77777777">
        <w:trPr>
          <w:tblCellSpacing w:w="15" w:type="dxa"/>
        </w:trPr>
        <w:tc>
          <w:tcPr>
            <w:tcW w:w="0" w:type="auto"/>
            <w:vAlign w:val="center"/>
            <w:hideMark/>
          </w:tcPr>
          <w:p w14:paraId="5D4119E1"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195</w:t>
            </w:r>
          </w:p>
        </w:tc>
        <w:tc>
          <w:tcPr>
            <w:tcW w:w="0" w:type="auto"/>
            <w:vAlign w:val="center"/>
            <w:hideMark/>
          </w:tcPr>
          <w:p w14:paraId="258AC573"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Topics in Occupational Therapy for Physical Dysfunction</w:t>
            </w:r>
          </w:p>
        </w:tc>
        <w:tc>
          <w:tcPr>
            <w:tcW w:w="0" w:type="auto"/>
            <w:vAlign w:val="center"/>
            <w:hideMark/>
          </w:tcPr>
          <w:p w14:paraId="57C59827"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2</w:t>
            </w:r>
          </w:p>
        </w:tc>
      </w:tr>
      <w:tr w:rsidR="006F569A" w:rsidRPr="006F569A" w14:paraId="0E01AC36" w14:textId="77777777">
        <w:trPr>
          <w:tblCellSpacing w:w="15" w:type="dxa"/>
        </w:trPr>
        <w:tc>
          <w:tcPr>
            <w:tcW w:w="0" w:type="auto"/>
            <w:vAlign w:val="center"/>
            <w:hideMark/>
          </w:tcPr>
          <w:p w14:paraId="6ED33007"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201</w:t>
            </w:r>
          </w:p>
        </w:tc>
        <w:tc>
          <w:tcPr>
            <w:tcW w:w="0" w:type="auto"/>
            <w:vAlign w:val="center"/>
            <w:hideMark/>
          </w:tcPr>
          <w:p w14:paraId="36E6758E"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Occupational Therapy with Psychosocial Dysfunction</w:t>
            </w:r>
          </w:p>
        </w:tc>
        <w:tc>
          <w:tcPr>
            <w:tcW w:w="0" w:type="auto"/>
            <w:vAlign w:val="center"/>
            <w:hideMark/>
          </w:tcPr>
          <w:p w14:paraId="4238898D"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3</w:t>
            </w:r>
          </w:p>
        </w:tc>
      </w:tr>
      <w:tr w:rsidR="006F569A" w:rsidRPr="006F569A" w14:paraId="71899AF9" w14:textId="77777777">
        <w:trPr>
          <w:tblCellSpacing w:w="15" w:type="dxa"/>
        </w:trPr>
        <w:tc>
          <w:tcPr>
            <w:tcW w:w="0" w:type="auto"/>
            <w:vAlign w:val="center"/>
            <w:hideMark/>
          </w:tcPr>
          <w:p w14:paraId="713839C1"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207</w:t>
            </w:r>
          </w:p>
        </w:tc>
        <w:tc>
          <w:tcPr>
            <w:tcW w:w="0" w:type="auto"/>
            <w:vAlign w:val="center"/>
            <w:hideMark/>
          </w:tcPr>
          <w:p w14:paraId="150C8C6A"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Therapeutic Skills</w:t>
            </w:r>
          </w:p>
        </w:tc>
        <w:tc>
          <w:tcPr>
            <w:tcW w:w="0" w:type="auto"/>
            <w:vAlign w:val="center"/>
            <w:hideMark/>
          </w:tcPr>
          <w:p w14:paraId="1D73762F"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3</w:t>
            </w:r>
          </w:p>
        </w:tc>
      </w:tr>
      <w:tr w:rsidR="006F569A" w:rsidRPr="006F569A" w14:paraId="22DE97F4" w14:textId="77777777">
        <w:trPr>
          <w:tblCellSpacing w:w="15" w:type="dxa"/>
        </w:trPr>
        <w:tc>
          <w:tcPr>
            <w:tcW w:w="0" w:type="auto"/>
            <w:vAlign w:val="center"/>
            <w:hideMark/>
          </w:tcPr>
          <w:p w14:paraId="470B419C"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220</w:t>
            </w:r>
          </w:p>
        </w:tc>
        <w:tc>
          <w:tcPr>
            <w:tcW w:w="0" w:type="auto"/>
            <w:vAlign w:val="center"/>
            <w:hideMark/>
          </w:tcPr>
          <w:p w14:paraId="15E0E0F4"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Occupational Therapy for the Adult</w:t>
            </w:r>
          </w:p>
        </w:tc>
        <w:tc>
          <w:tcPr>
            <w:tcW w:w="0" w:type="auto"/>
            <w:vAlign w:val="center"/>
            <w:hideMark/>
          </w:tcPr>
          <w:p w14:paraId="6F22BDF7"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2</w:t>
            </w:r>
          </w:p>
        </w:tc>
      </w:tr>
      <w:tr w:rsidR="006F569A" w:rsidRPr="006F569A" w14:paraId="707467B3" w14:textId="77777777">
        <w:trPr>
          <w:tblCellSpacing w:w="15" w:type="dxa"/>
        </w:trPr>
        <w:tc>
          <w:tcPr>
            <w:tcW w:w="0" w:type="auto"/>
            <w:vAlign w:val="center"/>
            <w:hideMark/>
          </w:tcPr>
          <w:p w14:paraId="507842C8"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Humanities Elective</w:t>
            </w:r>
          </w:p>
        </w:tc>
        <w:tc>
          <w:tcPr>
            <w:tcW w:w="0" w:type="auto"/>
            <w:vAlign w:val="center"/>
            <w:hideMark/>
          </w:tcPr>
          <w:p w14:paraId="30A6D603"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General Education Block II Elective</w:t>
            </w:r>
          </w:p>
        </w:tc>
        <w:tc>
          <w:tcPr>
            <w:tcW w:w="0" w:type="auto"/>
            <w:vAlign w:val="center"/>
            <w:hideMark/>
          </w:tcPr>
          <w:p w14:paraId="0B6D0563"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3</w:t>
            </w:r>
          </w:p>
        </w:tc>
      </w:tr>
      <w:tr w:rsidR="006F569A" w:rsidRPr="006F569A" w14:paraId="61D0EE4E" w14:textId="77777777">
        <w:trPr>
          <w:tblCellSpacing w:w="15" w:type="dxa"/>
        </w:trPr>
        <w:tc>
          <w:tcPr>
            <w:tcW w:w="0" w:type="auto"/>
            <w:vAlign w:val="center"/>
            <w:hideMark/>
          </w:tcPr>
          <w:p w14:paraId="3CBB3BD5" w14:textId="77777777" w:rsidR="006F569A" w:rsidRPr="006F569A" w:rsidRDefault="006F569A" w:rsidP="006F569A">
            <w:pPr>
              <w:spacing w:after="0" w:line="240" w:lineRule="auto"/>
              <w:rPr>
                <w:rFonts w:ascii="Times New Roman" w:eastAsia="Times New Roman" w:hAnsi="Times New Roman" w:cs="Times New Roman"/>
                <w:sz w:val="24"/>
                <w:szCs w:val="24"/>
              </w:rPr>
            </w:pPr>
          </w:p>
        </w:tc>
        <w:tc>
          <w:tcPr>
            <w:tcW w:w="0" w:type="auto"/>
            <w:vAlign w:val="center"/>
            <w:hideMark/>
          </w:tcPr>
          <w:p w14:paraId="75F33351"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Semester Total</w:t>
            </w:r>
          </w:p>
        </w:tc>
        <w:tc>
          <w:tcPr>
            <w:tcW w:w="0" w:type="auto"/>
            <w:vAlign w:val="center"/>
            <w:hideMark/>
          </w:tcPr>
          <w:p w14:paraId="0E049B92"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13</w:t>
            </w:r>
          </w:p>
        </w:tc>
      </w:tr>
    </w:tbl>
    <w:p w14:paraId="2752FE01" w14:textId="77777777" w:rsidR="006F569A" w:rsidRPr="006F569A" w:rsidRDefault="006F569A" w:rsidP="006F569A">
      <w:pPr>
        <w:spacing w:before="100" w:beforeAutospacing="1" w:after="100" w:afterAutospacing="1" w:line="240" w:lineRule="auto"/>
        <w:outlineLvl w:val="2"/>
        <w:rPr>
          <w:rFonts w:ascii="Times New Roman" w:eastAsia="Times New Roman" w:hAnsi="Times New Roman" w:cs="Times New Roman"/>
          <w:b/>
          <w:bCs/>
          <w:sz w:val="27"/>
          <w:szCs w:val="27"/>
        </w:rPr>
      </w:pPr>
      <w:r w:rsidRPr="006F569A">
        <w:rPr>
          <w:rFonts w:ascii="Times New Roman" w:eastAsia="Times New Roman" w:hAnsi="Times New Roman" w:cs="Times New Roman"/>
          <w:b/>
          <w:bCs/>
          <w:sz w:val="27"/>
          <w:szCs w:val="27"/>
        </w:rPr>
        <w:lastRenderedPageBreak/>
        <w:t>Summer Semester (1 Credit)</w:t>
      </w: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975"/>
        <w:gridCol w:w="6618"/>
        <w:gridCol w:w="835"/>
      </w:tblGrid>
      <w:tr w:rsidR="006F569A" w:rsidRPr="006F569A" w14:paraId="341128BD" w14:textId="77777777">
        <w:trPr>
          <w:tblHeader/>
          <w:tblCellSpacing w:w="15" w:type="dxa"/>
        </w:trPr>
        <w:tc>
          <w:tcPr>
            <w:tcW w:w="0" w:type="auto"/>
            <w:vAlign w:val="center"/>
            <w:hideMark/>
          </w:tcPr>
          <w:p w14:paraId="35E733C5"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w:t>
            </w:r>
          </w:p>
        </w:tc>
        <w:tc>
          <w:tcPr>
            <w:tcW w:w="0" w:type="auto"/>
            <w:vAlign w:val="center"/>
            <w:hideMark/>
          </w:tcPr>
          <w:p w14:paraId="01B9EA61"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 Title</w:t>
            </w:r>
          </w:p>
        </w:tc>
        <w:tc>
          <w:tcPr>
            <w:tcW w:w="0" w:type="auto"/>
            <w:vAlign w:val="center"/>
            <w:hideMark/>
          </w:tcPr>
          <w:p w14:paraId="54614E99"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Credits</w:t>
            </w:r>
          </w:p>
        </w:tc>
      </w:tr>
      <w:tr w:rsidR="006F569A" w:rsidRPr="006F569A" w14:paraId="6606FEFC" w14:textId="77777777">
        <w:trPr>
          <w:tblCellSpacing w:w="15" w:type="dxa"/>
        </w:trPr>
        <w:tc>
          <w:tcPr>
            <w:tcW w:w="0" w:type="auto"/>
            <w:vAlign w:val="center"/>
            <w:hideMark/>
          </w:tcPr>
          <w:p w14:paraId="1154AD62"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190</w:t>
            </w:r>
          </w:p>
        </w:tc>
        <w:tc>
          <w:tcPr>
            <w:tcW w:w="0" w:type="auto"/>
            <w:vAlign w:val="center"/>
            <w:hideMark/>
          </w:tcPr>
          <w:p w14:paraId="788C5074"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Coordinated Practice in Occupational Therapy I (Level I Fieldwork)</w:t>
            </w:r>
          </w:p>
        </w:tc>
        <w:tc>
          <w:tcPr>
            <w:tcW w:w="0" w:type="auto"/>
            <w:vAlign w:val="center"/>
            <w:hideMark/>
          </w:tcPr>
          <w:p w14:paraId="39F779C3"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1</w:t>
            </w:r>
          </w:p>
        </w:tc>
      </w:tr>
      <w:tr w:rsidR="006F569A" w:rsidRPr="006F569A" w14:paraId="5C06FEF3" w14:textId="77777777">
        <w:trPr>
          <w:tblCellSpacing w:w="15" w:type="dxa"/>
        </w:trPr>
        <w:tc>
          <w:tcPr>
            <w:tcW w:w="0" w:type="auto"/>
            <w:vAlign w:val="center"/>
            <w:hideMark/>
          </w:tcPr>
          <w:p w14:paraId="3570FEE3" w14:textId="77777777" w:rsidR="006F569A" w:rsidRPr="006F569A" w:rsidRDefault="006F569A" w:rsidP="006F569A">
            <w:pPr>
              <w:spacing w:after="0" w:line="240" w:lineRule="auto"/>
              <w:rPr>
                <w:rFonts w:ascii="Times New Roman" w:eastAsia="Times New Roman" w:hAnsi="Times New Roman" w:cs="Times New Roman"/>
                <w:sz w:val="24"/>
                <w:szCs w:val="24"/>
              </w:rPr>
            </w:pPr>
          </w:p>
        </w:tc>
        <w:tc>
          <w:tcPr>
            <w:tcW w:w="0" w:type="auto"/>
            <w:vAlign w:val="center"/>
            <w:hideMark/>
          </w:tcPr>
          <w:p w14:paraId="4AEF0F2C"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Semester Total</w:t>
            </w:r>
          </w:p>
        </w:tc>
        <w:tc>
          <w:tcPr>
            <w:tcW w:w="0" w:type="auto"/>
            <w:vAlign w:val="center"/>
            <w:hideMark/>
          </w:tcPr>
          <w:p w14:paraId="5025FA7A"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1</w:t>
            </w:r>
          </w:p>
        </w:tc>
      </w:tr>
    </w:tbl>
    <w:p w14:paraId="136F87F2" w14:textId="77777777" w:rsidR="006F569A" w:rsidRPr="006F569A" w:rsidRDefault="006F569A" w:rsidP="006F569A">
      <w:pPr>
        <w:spacing w:before="100" w:beforeAutospacing="1" w:after="100" w:afterAutospacing="1" w:line="240" w:lineRule="auto"/>
        <w:outlineLvl w:val="2"/>
        <w:rPr>
          <w:rFonts w:ascii="Times New Roman" w:eastAsia="Times New Roman" w:hAnsi="Times New Roman" w:cs="Times New Roman"/>
          <w:b/>
          <w:bCs/>
          <w:sz w:val="27"/>
          <w:szCs w:val="27"/>
        </w:rPr>
      </w:pPr>
      <w:r w:rsidRPr="006F569A">
        <w:rPr>
          <w:rFonts w:ascii="Times New Roman" w:eastAsia="Times New Roman" w:hAnsi="Times New Roman" w:cs="Times New Roman"/>
          <w:b/>
          <w:bCs/>
          <w:sz w:val="27"/>
          <w:szCs w:val="27"/>
        </w:rPr>
        <w:t>Third Semester (14 Credits)</w:t>
      </w: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975"/>
        <w:gridCol w:w="6698"/>
        <w:gridCol w:w="835"/>
      </w:tblGrid>
      <w:tr w:rsidR="006F569A" w:rsidRPr="006F569A" w14:paraId="417DBD7D" w14:textId="77777777">
        <w:trPr>
          <w:tblHeader/>
          <w:tblCellSpacing w:w="15" w:type="dxa"/>
        </w:trPr>
        <w:tc>
          <w:tcPr>
            <w:tcW w:w="0" w:type="auto"/>
            <w:vAlign w:val="center"/>
            <w:hideMark/>
          </w:tcPr>
          <w:p w14:paraId="38BF1652"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w:t>
            </w:r>
          </w:p>
        </w:tc>
        <w:tc>
          <w:tcPr>
            <w:tcW w:w="0" w:type="auto"/>
            <w:vAlign w:val="center"/>
            <w:hideMark/>
          </w:tcPr>
          <w:p w14:paraId="15C8259A"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 Title</w:t>
            </w:r>
          </w:p>
        </w:tc>
        <w:tc>
          <w:tcPr>
            <w:tcW w:w="0" w:type="auto"/>
            <w:vAlign w:val="center"/>
            <w:hideMark/>
          </w:tcPr>
          <w:p w14:paraId="3A57484E"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Credits</w:t>
            </w:r>
          </w:p>
        </w:tc>
      </w:tr>
      <w:tr w:rsidR="006F569A" w:rsidRPr="006F569A" w14:paraId="27A1E928" w14:textId="77777777">
        <w:trPr>
          <w:tblCellSpacing w:w="15" w:type="dxa"/>
        </w:trPr>
        <w:tc>
          <w:tcPr>
            <w:tcW w:w="0" w:type="auto"/>
            <w:vAlign w:val="center"/>
            <w:hideMark/>
          </w:tcPr>
          <w:p w14:paraId="0FDB467F"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190</w:t>
            </w:r>
          </w:p>
        </w:tc>
        <w:tc>
          <w:tcPr>
            <w:tcW w:w="0" w:type="auto"/>
            <w:vAlign w:val="center"/>
            <w:hideMark/>
          </w:tcPr>
          <w:p w14:paraId="6A2C20B2"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Coordinated Practice in Occupational Therapy II (Level I Fieldwork)</w:t>
            </w:r>
          </w:p>
        </w:tc>
        <w:tc>
          <w:tcPr>
            <w:tcW w:w="0" w:type="auto"/>
            <w:vAlign w:val="center"/>
            <w:hideMark/>
          </w:tcPr>
          <w:p w14:paraId="39EF2D19"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1</w:t>
            </w:r>
          </w:p>
        </w:tc>
      </w:tr>
      <w:tr w:rsidR="006F569A" w:rsidRPr="006F569A" w14:paraId="6FDE5632" w14:textId="77777777">
        <w:trPr>
          <w:tblCellSpacing w:w="15" w:type="dxa"/>
        </w:trPr>
        <w:tc>
          <w:tcPr>
            <w:tcW w:w="0" w:type="auto"/>
            <w:vAlign w:val="center"/>
            <w:hideMark/>
          </w:tcPr>
          <w:p w14:paraId="097A6B8A"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202</w:t>
            </w:r>
          </w:p>
        </w:tc>
        <w:tc>
          <w:tcPr>
            <w:tcW w:w="0" w:type="auto"/>
            <w:vAlign w:val="center"/>
            <w:hideMark/>
          </w:tcPr>
          <w:p w14:paraId="387C55F7"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Occupational Therapy with Physical Disabilities</w:t>
            </w:r>
          </w:p>
        </w:tc>
        <w:tc>
          <w:tcPr>
            <w:tcW w:w="0" w:type="auto"/>
            <w:vAlign w:val="center"/>
            <w:hideMark/>
          </w:tcPr>
          <w:p w14:paraId="14FAAD7D"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4</w:t>
            </w:r>
          </w:p>
        </w:tc>
      </w:tr>
      <w:tr w:rsidR="006F569A" w:rsidRPr="006F569A" w14:paraId="79E06D63" w14:textId="77777777">
        <w:trPr>
          <w:tblCellSpacing w:w="15" w:type="dxa"/>
        </w:trPr>
        <w:tc>
          <w:tcPr>
            <w:tcW w:w="0" w:type="auto"/>
            <w:vAlign w:val="center"/>
            <w:hideMark/>
          </w:tcPr>
          <w:p w14:paraId="3F9DA870"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203</w:t>
            </w:r>
          </w:p>
        </w:tc>
        <w:tc>
          <w:tcPr>
            <w:tcW w:w="0" w:type="auto"/>
            <w:vAlign w:val="center"/>
            <w:hideMark/>
          </w:tcPr>
          <w:p w14:paraId="1E53964C"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Occupational Therapy with Developmental Disabilities</w:t>
            </w:r>
          </w:p>
        </w:tc>
        <w:tc>
          <w:tcPr>
            <w:tcW w:w="0" w:type="auto"/>
            <w:vAlign w:val="center"/>
            <w:hideMark/>
          </w:tcPr>
          <w:p w14:paraId="07B9B1A3"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4</w:t>
            </w:r>
          </w:p>
        </w:tc>
      </w:tr>
      <w:tr w:rsidR="006F569A" w:rsidRPr="006F569A" w14:paraId="55598982" w14:textId="77777777">
        <w:trPr>
          <w:tblCellSpacing w:w="15" w:type="dxa"/>
        </w:trPr>
        <w:tc>
          <w:tcPr>
            <w:tcW w:w="0" w:type="auto"/>
            <w:vAlign w:val="center"/>
            <w:hideMark/>
          </w:tcPr>
          <w:p w14:paraId="31D1717E"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208</w:t>
            </w:r>
          </w:p>
        </w:tc>
        <w:tc>
          <w:tcPr>
            <w:tcW w:w="0" w:type="auto"/>
            <w:vAlign w:val="center"/>
            <w:hideMark/>
          </w:tcPr>
          <w:p w14:paraId="4AFBB26F"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Occupational Therapy Service Management</w:t>
            </w:r>
          </w:p>
        </w:tc>
        <w:tc>
          <w:tcPr>
            <w:tcW w:w="0" w:type="auto"/>
            <w:vAlign w:val="center"/>
            <w:hideMark/>
          </w:tcPr>
          <w:p w14:paraId="34F926FD"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3</w:t>
            </w:r>
          </w:p>
        </w:tc>
      </w:tr>
      <w:tr w:rsidR="006F569A" w:rsidRPr="006F569A" w14:paraId="16FC01DC" w14:textId="77777777">
        <w:trPr>
          <w:tblCellSpacing w:w="15" w:type="dxa"/>
        </w:trPr>
        <w:tc>
          <w:tcPr>
            <w:tcW w:w="0" w:type="auto"/>
            <w:vAlign w:val="center"/>
            <w:hideMark/>
          </w:tcPr>
          <w:p w14:paraId="66FD12A5"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210</w:t>
            </w:r>
          </w:p>
        </w:tc>
        <w:tc>
          <w:tcPr>
            <w:tcW w:w="0" w:type="auto"/>
            <w:vAlign w:val="center"/>
            <w:hideMark/>
          </w:tcPr>
          <w:p w14:paraId="15C13CA7"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Assistive Technology in Occupational Therapy</w:t>
            </w:r>
          </w:p>
        </w:tc>
        <w:tc>
          <w:tcPr>
            <w:tcW w:w="0" w:type="auto"/>
            <w:vAlign w:val="center"/>
            <w:hideMark/>
          </w:tcPr>
          <w:p w14:paraId="31409E0C"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2</w:t>
            </w:r>
          </w:p>
        </w:tc>
      </w:tr>
      <w:tr w:rsidR="006F569A" w:rsidRPr="006F569A" w14:paraId="222EB06A" w14:textId="77777777">
        <w:trPr>
          <w:tblCellSpacing w:w="15" w:type="dxa"/>
        </w:trPr>
        <w:tc>
          <w:tcPr>
            <w:tcW w:w="0" w:type="auto"/>
            <w:vAlign w:val="center"/>
            <w:hideMark/>
          </w:tcPr>
          <w:p w14:paraId="5CE0240B" w14:textId="77777777" w:rsidR="006F569A" w:rsidRPr="006F569A" w:rsidRDefault="006F569A" w:rsidP="006F569A">
            <w:pPr>
              <w:spacing w:after="0" w:line="240" w:lineRule="auto"/>
              <w:rPr>
                <w:rFonts w:ascii="Times New Roman" w:eastAsia="Times New Roman" w:hAnsi="Times New Roman" w:cs="Times New Roman"/>
                <w:sz w:val="24"/>
                <w:szCs w:val="24"/>
              </w:rPr>
            </w:pPr>
          </w:p>
        </w:tc>
        <w:tc>
          <w:tcPr>
            <w:tcW w:w="0" w:type="auto"/>
            <w:vAlign w:val="center"/>
            <w:hideMark/>
          </w:tcPr>
          <w:p w14:paraId="1DD3B302"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Semester Total</w:t>
            </w:r>
          </w:p>
        </w:tc>
        <w:tc>
          <w:tcPr>
            <w:tcW w:w="0" w:type="auto"/>
            <w:vAlign w:val="center"/>
            <w:hideMark/>
          </w:tcPr>
          <w:p w14:paraId="5D87149D"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14</w:t>
            </w:r>
          </w:p>
        </w:tc>
      </w:tr>
    </w:tbl>
    <w:p w14:paraId="7432A321" w14:textId="77777777" w:rsidR="006F569A" w:rsidRPr="006F569A" w:rsidRDefault="006F569A" w:rsidP="006F569A">
      <w:pPr>
        <w:spacing w:before="100" w:beforeAutospacing="1" w:after="100" w:afterAutospacing="1" w:line="240" w:lineRule="auto"/>
        <w:outlineLvl w:val="2"/>
        <w:rPr>
          <w:rFonts w:ascii="Times New Roman" w:eastAsia="Times New Roman" w:hAnsi="Times New Roman" w:cs="Times New Roman"/>
          <w:b/>
          <w:bCs/>
          <w:sz w:val="27"/>
          <w:szCs w:val="27"/>
        </w:rPr>
      </w:pPr>
      <w:r w:rsidRPr="006F569A">
        <w:rPr>
          <w:rFonts w:ascii="Times New Roman" w:eastAsia="Times New Roman" w:hAnsi="Times New Roman" w:cs="Times New Roman"/>
          <w:b/>
          <w:bCs/>
          <w:sz w:val="27"/>
          <w:szCs w:val="27"/>
        </w:rPr>
        <w:t>Fourth Semester (13 Credits)</w:t>
      </w: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975"/>
        <w:gridCol w:w="6871"/>
        <w:gridCol w:w="835"/>
      </w:tblGrid>
      <w:tr w:rsidR="006F569A" w:rsidRPr="006F569A" w14:paraId="2FA9C1DD" w14:textId="77777777">
        <w:trPr>
          <w:tblHeader/>
          <w:tblCellSpacing w:w="15" w:type="dxa"/>
        </w:trPr>
        <w:tc>
          <w:tcPr>
            <w:tcW w:w="0" w:type="auto"/>
            <w:vAlign w:val="center"/>
            <w:hideMark/>
          </w:tcPr>
          <w:p w14:paraId="55A913E9"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w:t>
            </w:r>
          </w:p>
        </w:tc>
        <w:tc>
          <w:tcPr>
            <w:tcW w:w="0" w:type="auto"/>
            <w:vAlign w:val="center"/>
            <w:hideMark/>
          </w:tcPr>
          <w:p w14:paraId="526DB346"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Course Title</w:t>
            </w:r>
          </w:p>
        </w:tc>
        <w:tc>
          <w:tcPr>
            <w:tcW w:w="0" w:type="auto"/>
            <w:vAlign w:val="center"/>
            <w:hideMark/>
          </w:tcPr>
          <w:p w14:paraId="55837845" w14:textId="77777777" w:rsidR="006F569A" w:rsidRPr="006F569A" w:rsidRDefault="006F569A" w:rsidP="006F569A">
            <w:pPr>
              <w:spacing w:after="0" w:line="240" w:lineRule="auto"/>
              <w:jc w:val="center"/>
              <w:rPr>
                <w:rFonts w:ascii="Times New Roman" w:eastAsia="Times New Roman" w:hAnsi="Times New Roman" w:cs="Times New Roman"/>
                <w:b/>
                <w:bCs/>
                <w:sz w:val="24"/>
                <w:szCs w:val="24"/>
              </w:rPr>
            </w:pPr>
            <w:r w:rsidRPr="006F569A">
              <w:rPr>
                <w:rFonts w:ascii="Times New Roman" w:eastAsia="Times New Roman" w:hAnsi="Times New Roman" w:cs="Times New Roman"/>
                <w:b/>
                <w:bCs/>
                <w:sz w:val="24"/>
                <w:szCs w:val="24"/>
              </w:rPr>
              <w:t>Credits</w:t>
            </w:r>
          </w:p>
        </w:tc>
      </w:tr>
      <w:tr w:rsidR="006F569A" w:rsidRPr="006F569A" w14:paraId="3BB7976B" w14:textId="77777777">
        <w:trPr>
          <w:tblCellSpacing w:w="15" w:type="dxa"/>
        </w:trPr>
        <w:tc>
          <w:tcPr>
            <w:tcW w:w="0" w:type="auto"/>
            <w:vAlign w:val="center"/>
            <w:hideMark/>
          </w:tcPr>
          <w:p w14:paraId="1E7F0A1D"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290</w:t>
            </w:r>
          </w:p>
        </w:tc>
        <w:tc>
          <w:tcPr>
            <w:tcW w:w="0" w:type="auto"/>
            <w:vAlign w:val="center"/>
            <w:hideMark/>
          </w:tcPr>
          <w:p w14:paraId="0AB3B150"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Coordinated Practice in Occupational Therapy III (Level II Fieldwork)</w:t>
            </w:r>
          </w:p>
        </w:tc>
        <w:tc>
          <w:tcPr>
            <w:tcW w:w="0" w:type="auto"/>
            <w:vAlign w:val="center"/>
            <w:hideMark/>
          </w:tcPr>
          <w:p w14:paraId="2AA5F513"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6</w:t>
            </w:r>
          </w:p>
        </w:tc>
      </w:tr>
      <w:tr w:rsidR="006F569A" w:rsidRPr="006F569A" w14:paraId="27E17D56" w14:textId="77777777">
        <w:trPr>
          <w:tblCellSpacing w:w="15" w:type="dxa"/>
        </w:trPr>
        <w:tc>
          <w:tcPr>
            <w:tcW w:w="0" w:type="auto"/>
            <w:vAlign w:val="center"/>
            <w:hideMark/>
          </w:tcPr>
          <w:p w14:paraId="0D38C295"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290</w:t>
            </w:r>
          </w:p>
        </w:tc>
        <w:tc>
          <w:tcPr>
            <w:tcW w:w="0" w:type="auto"/>
            <w:vAlign w:val="center"/>
            <w:hideMark/>
          </w:tcPr>
          <w:p w14:paraId="558D9862"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Coordinated Practice in Occupational Therapy IV (Level II Fieldwork)</w:t>
            </w:r>
          </w:p>
        </w:tc>
        <w:tc>
          <w:tcPr>
            <w:tcW w:w="0" w:type="auto"/>
            <w:vAlign w:val="center"/>
            <w:hideMark/>
          </w:tcPr>
          <w:p w14:paraId="341BC1AB"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6</w:t>
            </w:r>
          </w:p>
        </w:tc>
      </w:tr>
      <w:tr w:rsidR="006F569A" w:rsidRPr="006F569A" w14:paraId="021DCF57" w14:textId="77777777">
        <w:trPr>
          <w:tblCellSpacing w:w="15" w:type="dxa"/>
        </w:trPr>
        <w:tc>
          <w:tcPr>
            <w:tcW w:w="0" w:type="auto"/>
            <w:vAlign w:val="center"/>
            <w:hideMark/>
          </w:tcPr>
          <w:p w14:paraId="10921946"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OCT 298</w:t>
            </w:r>
          </w:p>
        </w:tc>
        <w:tc>
          <w:tcPr>
            <w:tcW w:w="0" w:type="auto"/>
            <w:vAlign w:val="center"/>
            <w:hideMark/>
          </w:tcPr>
          <w:p w14:paraId="4FE03B6A"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Seminar and Project in OTA</w:t>
            </w:r>
          </w:p>
        </w:tc>
        <w:tc>
          <w:tcPr>
            <w:tcW w:w="0" w:type="auto"/>
            <w:vAlign w:val="center"/>
            <w:hideMark/>
          </w:tcPr>
          <w:p w14:paraId="6854390E"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1</w:t>
            </w:r>
          </w:p>
        </w:tc>
      </w:tr>
      <w:tr w:rsidR="006F569A" w:rsidRPr="006F569A" w14:paraId="1727BE94" w14:textId="77777777">
        <w:trPr>
          <w:tblCellSpacing w:w="15" w:type="dxa"/>
        </w:trPr>
        <w:tc>
          <w:tcPr>
            <w:tcW w:w="0" w:type="auto"/>
            <w:vAlign w:val="center"/>
            <w:hideMark/>
          </w:tcPr>
          <w:p w14:paraId="4CA7FCBE" w14:textId="77777777" w:rsidR="006F569A" w:rsidRPr="006F569A" w:rsidRDefault="006F569A" w:rsidP="006F569A">
            <w:pPr>
              <w:spacing w:after="0" w:line="240" w:lineRule="auto"/>
              <w:rPr>
                <w:rFonts w:ascii="Times New Roman" w:eastAsia="Times New Roman" w:hAnsi="Times New Roman" w:cs="Times New Roman"/>
                <w:sz w:val="24"/>
                <w:szCs w:val="24"/>
              </w:rPr>
            </w:pPr>
          </w:p>
        </w:tc>
        <w:tc>
          <w:tcPr>
            <w:tcW w:w="0" w:type="auto"/>
            <w:vAlign w:val="center"/>
            <w:hideMark/>
          </w:tcPr>
          <w:p w14:paraId="6397F172"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Semester Total</w:t>
            </w:r>
          </w:p>
        </w:tc>
        <w:tc>
          <w:tcPr>
            <w:tcW w:w="0" w:type="auto"/>
            <w:vAlign w:val="center"/>
            <w:hideMark/>
          </w:tcPr>
          <w:p w14:paraId="57168CE3" w14:textId="77777777" w:rsidR="006F569A" w:rsidRPr="006F569A" w:rsidRDefault="006F569A" w:rsidP="006F569A">
            <w:pPr>
              <w:spacing w:after="0"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b/>
                <w:bCs/>
                <w:sz w:val="24"/>
                <w:szCs w:val="24"/>
              </w:rPr>
              <w:t>13</w:t>
            </w:r>
          </w:p>
        </w:tc>
      </w:tr>
    </w:tbl>
    <w:p w14:paraId="6AC6ECA2" w14:textId="77777777" w:rsidR="006F569A" w:rsidRPr="006F569A" w:rsidRDefault="006F569A" w:rsidP="006F569A">
      <w:pPr>
        <w:spacing w:before="100" w:beforeAutospacing="1" w:after="100" w:afterAutospacing="1" w:line="240" w:lineRule="auto"/>
        <w:outlineLvl w:val="2"/>
        <w:rPr>
          <w:rFonts w:ascii="Times New Roman" w:eastAsia="Times New Roman" w:hAnsi="Times New Roman" w:cs="Times New Roman"/>
          <w:b/>
          <w:bCs/>
          <w:sz w:val="27"/>
          <w:szCs w:val="27"/>
        </w:rPr>
      </w:pPr>
      <w:r w:rsidRPr="006F569A">
        <w:rPr>
          <w:rFonts w:ascii="Times New Roman" w:eastAsia="Times New Roman" w:hAnsi="Times New Roman" w:cs="Times New Roman"/>
          <w:b/>
          <w:bCs/>
          <w:sz w:val="27"/>
          <w:szCs w:val="27"/>
        </w:rPr>
        <w:t>Total Program Credits</w:t>
      </w:r>
    </w:p>
    <w:p w14:paraId="6C70FDE2" w14:textId="77777777" w:rsidR="006F569A" w:rsidRPr="006F569A" w:rsidRDefault="006F569A" w:rsidP="006F569A">
      <w:pPr>
        <w:spacing w:before="100" w:beforeAutospacing="1" w:after="100" w:afterAutospacing="1" w:line="240" w:lineRule="auto"/>
        <w:rPr>
          <w:rFonts w:ascii="Times New Roman" w:eastAsia="Times New Roman" w:hAnsi="Times New Roman" w:cs="Times New Roman"/>
          <w:sz w:val="24"/>
          <w:szCs w:val="24"/>
        </w:rPr>
      </w:pPr>
      <w:r w:rsidRPr="006F569A">
        <w:rPr>
          <w:rFonts w:ascii="Times New Roman" w:eastAsia="Times New Roman" w:hAnsi="Times New Roman" w:cs="Times New Roman"/>
          <w:sz w:val="24"/>
          <w:szCs w:val="24"/>
        </w:rPr>
        <w:t xml:space="preserve">| </w:t>
      </w:r>
      <w:r w:rsidRPr="006F569A">
        <w:rPr>
          <w:rFonts w:ascii="Times New Roman" w:eastAsia="Times New Roman" w:hAnsi="Times New Roman" w:cs="Times New Roman"/>
          <w:b/>
          <w:bCs/>
          <w:sz w:val="24"/>
          <w:szCs w:val="24"/>
        </w:rPr>
        <w:t>Total Program Credits</w:t>
      </w:r>
      <w:r w:rsidRPr="006F569A">
        <w:rPr>
          <w:rFonts w:ascii="Times New Roman" w:eastAsia="Times New Roman" w:hAnsi="Times New Roman" w:cs="Times New Roman"/>
          <w:sz w:val="24"/>
          <w:szCs w:val="24"/>
        </w:rPr>
        <w:t xml:space="preserve"> | </w:t>
      </w:r>
      <w:r w:rsidRPr="006F569A">
        <w:rPr>
          <w:rFonts w:ascii="Times New Roman" w:eastAsia="Times New Roman" w:hAnsi="Times New Roman" w:cs="Times New Roman"/>
          <w:b/>
          <w:bCs/>
          <w:sz w:val="24"/>
          <w:szCs w:val="24"/>
        </w:rPr>
        <w:t>66</w:t>
      </w:r>
      <w:r w:rsidRPr="006F569A">
        <w:rPr>
          <w:rFonts w:ascii="Times New Roman" w:eastAsia="Times New Roman" w:hAnsi="Times New Roman" w:cs="Times New Roman"/>
          <w:sz w:val="24"/>
          <w:szCs w:val="24"/>
        </w:rPr>
        <w:t xml:space="preserve"> |</w:t>
      </w:r>
    </w:p>
    <w:p w14:paraId="4EB74B89" w14:textId="77777777" w:rsidR="001D0939" w:rsidRDefault="001D0939" w:rsidP="006F569A">
      <w:pPr>
        <w:spacing w:line="360" w:lineRule="auto"/>
        <w:rPr>
          <w:rFonts w:ascii="Arial" w:hAnsi="Arial" w:cs="Arial"/>
          <w:sz w:val="24"/>
          <w:szCs w:val="24"/>
        </w:rPr>
      </w:pPr>
    </w:p>
    <w:p w14:paraId="07888FC7" w14:textId="77777777" w:rsidR="006F569A" w:rsidRDefault="006F569A" w:rsidP="006F569A">
      <w:pPr>
        <w:spacing w:line="360" w:lineRule="auto"/>
        <w:rPr>
          <w:rFonts w:ascii="Arial" w:hAnsi="Arial" w:cs="Arial"/>
          <w:sz w:val="24"/>
          <w:szCs w:val="24"/>
        </w:rPr>
      </w:pPr>
    </w:p>
    <w:p w14:paraId="37622103" w14:textId="77777777" w:rsidR="006F569A" w:rsidRDefault="006F569A" w:rsidP="006F569A">
      <w:pPr>
        <w:spacing w:line="360" w:lineRule="auto"/>
        <w:rPr>
          <w:rFonts w:ascii="Arial" w:hAnsi="Arial" w:cs="Arial"/>
          <w:sz w:val="24"/>
          <w:szCs w:val="24"/>
        </w:rPr>
      </w:pPr>
    </w:p>
    <w:p w14:paraId="76B2F5C0" w14:textId="77777777" w:rsidR="006F569A" w:rsidRDefault="006F569A" w:rsidP="006F569A">
      <w:pPr>
        <w:spacing w:line="360" w:lineRule="auto"/>
        <w:rPr>
          <w:rFonts w:ascii="Arial" w:hAnsi="Arial" w:cs="Arial"/>
          <w:sz w:val="24"/>
          <w:szCs w:val="24"/>
        </w:rPr>
      </w:pPr>
    </w:p>
    <w:p w14:paraId="46532F2B" w14:textId="77777777" w:rsidR="006F569A" w:rsidRDefault="006F569A" w:rsidP="006F569A">
      <w:pPr>
        <w:spacing w:line="360" w:lineRule="auto"/>
        <w:rPr>
          <w:rFonts w:ascii="Arial" w:hAnsi="Arial" w:cs="Arial"/>
          <w:sz w:val="24"/>
          <w:szCs w:val="24"/>
        </w:rPr>
      </w:pPr>
    </w:p>
    <w:p w14:paraId="7EC197FF" w14:textId="77777777" w:rsidR="006F569A" w:rsidRDefault="006F569A" w:rsidP="006F569A">
      <w:pPr>
        <w:spacing w:line="360" w:lineRule="auto"/>
        <w:rPr>
          <w:rFonts w:ascii="Arial" w:hAnsi="Arial" w:cs="Arial"/>
          <w:sz w:val="24"/>
          <w:szCs w:val="24"/>
        </w:rPr>
      </w:pPr>
    </w:p>
    <w:p w14:paraId="2F5806EB" w14:textId="77777777" w:rsidR="006F569A" w:rsidRPr="006F569A" w:rsidRDefault="006F569A" w:rsidP="006F569A">
      <w:pPr>
        <w:spacing w:line="360" w:lineRule="auto"/>
        <w:rPr>
          <w:rFonts w:ascii="Arial" w:hAnsi="Arial" w:cs="Arial"/>
          <w:sz w:val="24"/>
          <w:szCs w:val="24"/>
        </w:rPr>
      </w:pPr>
    </w:p>
    <w:p w14:paraId="4B1267A0" w14:textId="77777777" w:rsidR="001824D3" w:rsidRPr="001824D3" w:rsidRDefault="001824D3" w:rsidP="001824D3">
      <w:pPr>
        <w:spacing w:before="100" w:beforeAutospacing="1" w:after="100" w:afterAutospacing="1" w:line="240" w:lineRule="auto"/>
        <w:outlineLvl w:val="0"/>
        <w:rPr>
          <w:rFonts w:ascii="Arial" w:eastAsia="Times New Roman" w:hAnsi="Arial" w:cs="Arial"/>
          <w:b/>
          <w:bCs/>
          <w:kern w:val="36"/>
          <w:sz w:val="48"/>
          <w:szCs w:val="48"/>
        </w:rPr>
      </w:pPr>
      <w:r w:rsidRPr="001824D3">
        <w:rPr>
          <w:rFonts w:ascii="Arial" w:eastAsia="Times New Roman" w:hAnsi="Arial" w:cs="Arial"/>
          <w:b/>
          <w:bCs/>
          <w:kern w:val="36"/>
          <w:sz w:val="48"/>
          <w:szCs w:val="48"/>
        </w:rPr>
        <w:lastRenderedPageBreak/>
        <w:t>Curriculum Design</w:t>
      </w:r>
    </w:p>
    <w:p w14:paraId="1C1E2F4E"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The curriculum serves as the foundation through which occupational therapy practitioners interpret and respond to the occupational needs of individuals, groups, and communities. As Yerxa (1998) suggests, curriculum shapes what graduates observe, value, and address in people, their occupations, and their environments while fostering a sense of professional responsibility and contribution to society.</w:t>
      </w:r>
    </w:p>
    <w:p w14:paraId="4D09966E"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At Southwest Virginia Community College (SWCC), the Occupational Therapy Assistant (OTA) curriculum is guided by the mission of the College and the OTA Program. The curriculum is designed to facilitate student success by providing progressive learning experiences that support the transition from student to competent, ethical, entry-level occupational therapy assistant.</w:t>
      </w:r>
    </w:p>
    <w:p w14:paraId="03DCE4AA"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 xml:space="preserve">The OTA curriculum is based on the spatiotemporal adaptation process conceptualized by Elnora M. Gilfoyle and described in </w:t>
      </w:r>
      <w:r w:rsidRPr="001824D3">
        <w:rPr>
          <w:rFonts w:ascii="Arial" w:eastAsia="Times New Roman" w:hAnsi="Arial" w:cs="Arial"/>
          <w:i/>
          <w:iCs/>
          <w:sz w:val="24"/>
          <w:szCs w:val="24"/>
        </w:rPr>
        <w:t>Children Adapt: A Theory of Sensorimotor-Sensory Development</w:t>
      </w:r>
      <w:r w:rsidRPr="001824D3">
        <w:rPr>
          <w:rFonts w:ascii="Arial" w:eastAsia="Times New Roman" w:hAnsi="Arial" w:cs="Arial"/>
          <w:sz w:val="24"/>
          <w:szCs w:val="24"/>
        </w:rPr>
        <w:t xml:space="preserve"> (Gilfoyle, Grady, &amp; Moore, 1990). The curriculum follows a spiraling model in which students build upon prior knowledge and repeatedly revisit major occupational therapy concepts with increasing depth and complexity. Foundational concepts are introduced early in the program and reinforced through classroom instruction, laboratory experiences, simulation, fieldwork, and reflective practice. This progression supports the development of clinical reasoning, professional judgment, and competency for entry-level practice.</w:t>
      </w:r>
    </w:p>
    <w:p w14:paraId="4C3CF40C"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 xml:space="preserve">Beginning with the Fall 2026 cohort, the curriculum sequence was revised to strengthen students' foundational preparation before entering the professional OTA curriculum. Human Anatomy and Physiology I and II, Medical Terminology, and College Success Skills are completed during a prerequisite semester before admission into OTA coursework. Additionally, OTA-specific foundational courses, including OCT 110 – Kinesiology for the Occupational Therapy Assistant and OCT 205 – Therapeutic Media, were moved to the first professional semester to provide earlier exposure to occupational therapy principles, movement analysis, and activity analysis. These changes strengthen students' academic readiness while preserving the overall curriculum length, total credit hours, fieldwork structure, and progression requirements. </w:t>
      </w:r>
    </w:p>
    <w:p w14:paraId="596B433B"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Throughout the curriculum, students progress from acquiring foundational knowledge to applying increasingly complex clinical reasoning through active learning, laboratory practice, simulation, and fieldwork experiences. This progression reflects the revised Bloom's Taxonomy (2001), moving students from remembering and understanding concepts to applying, analyzing, evaluating, and creating solutions within authentic occupational therapy practice.</w:t>
      </w:r>
    </w:p>
    <w:p w14:paraId="02FF043B" w14:textId="77777777" w:rsidR="001824D3" w:rsidRPr="001824D3" w:rsidRDefault="001824D3" w:rsidP="001824D3">
      <w:pPr>
        <w:spacing w:before="100" w:beforeAutospacing="1" w:after="100" w:afterAutospacing="1" w:line="240" w:lineRule="auto"/>
        <w:outlineLvl w:val="1"/>
        <w:rPr>
          <w:rFonts w:ascii="Arial" w:eastAsia="Times New Roman" w:hAnsi="Arial" w:cs="Arial"/>
          <w:b/>
          <w:bCs/>
          <w:sz w:val="36"/>
          <w:szCs w:val="36"/>
        </w:rPr>
      </w:pPr>
      <w:r w:rsidRPr="001824D3">
        <w:rPr>
          <w:rFonts w:ascii="Arial" w:eastAsia="Times New Roman" w:hAnsi="Arial" w:cs="Arial"/>
          <w:b/>
          <w:bCs/>
          <w:sz w:val="36"/>
          <w:szCs w:val="36"/>
        </w:rPr>
        <w:t>Major Curriculum Themes</w:t>
      </w:r>
    </w:p>
    <w:p w14:paraId="0C51FE17" w14:textId="77777777" w:rsidR="001824D3" w:rsidRPr="001824D3" w:rsidRDefault="001824D3" w:rsidP="001824D3">
      <w:pPr>
        <w:spacing w:before="100" w:beforeAutospacing="1" w:after="100" w:afterAutospacing="1" w:line="240" w:lineRule="auto"/>
        <w:outlineLvl w:val="2"/>
        <w:rPr>
          <w:rFonts w:ascii="Arial" w:eastAsia="Times New Roman" w:hAnsi="Arial" w:cs="Arial"/>
          <w:b/>
          <w:bCs/>
          <w:sz w:val="27"/>
          <w:szCs w:val="27"/>
        </w:rPr>
      </w:pPr>
      <w:r w:rsidRPr="001824D3">
        <w:rPr>
          <w:rFonts w:ascii="Arial" w:eastAsia="Times New Roman" w:hAnsi="Arial" w:cs="Arial"/>
          <w:b/>
          <w:bCs/>
          <w:sz w:val="27"/>
          <w:szCs w:val="27"/>
        </w:rPr>
        <w:t>Human Function and Dysfunction</w:t>
      </w:r>
    </w:p>
    <w:p w14:paraId="408D63BE"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lastRenderedPageBreak/>
        <w:t>Students develop an understanding of normal development, health, disease, disability, and occupational performance across the lifespan. Emphasis is placed on understanding how biological, psychological, environmental, cultural, and social factors influence occupational participation.</w:t>
      </w:r>
    </w:p>
    <w:p w14:paraId="0B384104" w14:textId="77777777" w:rsidR="001824D3" w:rsidRPr="001824D3" w:rsidRDefault="001824D3" w:rsidP="001824D3">
      <w:pPr>
        <w:spacing w:before="100" w:beforeAutospacing="1" w:after="100" w:afterAutospacing="1" w:line="240" w:lineRule="auto"/>
        <w:outlineLvl w:val="2"/>
        <w:rPr>
          <w:rFonts w:ascii="Arial" w:eastAsia="Times New Roman" w:hAnsi="Arial" w:cs="Arial"/>
          <w:b/>
          <w:bCs/>
          <w:sz w:val="27"/>
          <w:szCs w:val="27"/>
        </w:rPr>
      </w:pPr>
      <w:r w:rsidRPr="001824D3">
        <w:rPr>
          <w:rFonts w:ascii="Arial" w:eastAsia="Times New Roman" w:hAnsi="Arial" w:cs="Arial"/>
          <w:b/>
          <w:bCs/>
          <w:sz w:val="27"/>
          <w:szCs w:val="27"/>
        </w:rPr>
        <w:t>Occupation and Occupational Therapy Practice</w:t>
      </w:r>
    </w:p>
    <w:p w14:paraId="0822E836"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Students develop competency in occupational therapy theory, activity analysis, evaluation, intervention planning, therapeutic use of self, documentation, and service delivery. Occupation remains the central organizing principle throughout the curriculum.</w:t>
      </w:r>
    </w:p>
    <w:p w14:paraId="3E33041C" w14:textId="77777777" w:rsidR="001824D3" w:rsidRPr="001824D3" w:rsidRDefault="001824D3" w:rsidP="001824D3">
      <w:pPr>
        <w:spacing w:before="100" w:beforeAutospacing="1" w:after="100" w:afterAutospacing="1" w:line="240" w:lineRule="auto"/>
        <w:outlineLvl w:val="2"/>
        <w:rPr>
          <w:rFonts w:ascii="Arial" w:eastAsia="Times New Roman" w:hAnsi="Arial" w:cs="Arial"/>
          <w:b/>
          <w:bCs/>
          <w:sz w:val="27"/>
          <w:szCs w:val="27"/>
        </w:rPr>
      </w:pPr>
      <w:r w:rsidRPr="001824D3">
        <w:rPr>
          <w:rFonts w:ascii="Arial" w:eastAsia="Times New Roman" w:hAnsi="Arial" w:cs="Arial"/>
          <w:b/>
          <w:bCs/>
          <w:sz w:val="27"/>
          <w:szCs w:val="27"/>
        </w:rPr>
        <w:t>Lifelong Learning and Professional Development</w:t>
      </w:r>
    </w:p>
    <w:p w14:paraId="46316B41"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Students are encouraged to become reflective practitioners through active learning, collaboration, evidence-based practice, ethical decision-making, professional behaviors, and self-directed learning. These skills support continued competence and professional growth throughout their careers.</w:t>
      </w:r>
    </w:p>
    <w:p w14:paraId="70EC8895" w14:textId="77777777" w:rsidR="001824D3" w:rsidRPr="001824D3" w:rsidRDefault="001824D3" w:rsidP="001824D3">
      <w:pPr>
        <w:spacing w:before="100" w:beforeAutospacing="1" w:after="100" w:afterAutospacing="1" w:line="240" w:lineRule="auto"/>
        <w:outlineLvl w:val="1"/>
        <w:rPr>
          <w:rFonts w:ascii="Arial" w:eastAsia="Times New Roman" w:hAnsi="Arial" w:cs="Arial"/>
          <w:b/>
          <w:bCs/>
          <w:sz w:val="36"/>
          <w:szCs w:val="36"/>
        </w:rPr>
      </w:pPr>
      <w:r w:rsidRPr="001824D3">
        <w:rPr>
          <w:rFonts w:ascii="Arial" w:eastAsia="Times New Roman" w:hAnsi="Arial" w:cs="Arial"/>
          <w:b/>
          <w:bCs/>
          <w:sz w:val="36"/>
          <w:szCs w:val="36"/>
        </w:rPr>
        <w:t>Curriculum Progression</w:t>
      </w:r>
    </w:p>
    <w:p w14:paraId="3D40B284" w14:textId="77777777" w:rsidR="001824D3" w:rsidRPr="001824D3" w:rsidRDefault="001824D3" w:rsidP="001824D3">
      <w:pPr>
        <w:spacing w:before="100" w:beforeAutospacing="1" w:after="100" w:afterAutospacing="1" w:line="240" w:lineRule="auto"/>
        <w:outlineLvl w:val="2"/>
        <w:rPr>
          <w:rFonts w:ascii="Arial" w:eastAsia="Times New Roman" w:hAnsi="Arial" w:cs="Arial"/>
          <w:b/>
          <w:bCs/>
          <w:sz w:val="27"/>
          <w:szCs w:val="27"/>
        </w:rPr>
      </w:pPr>
      <w:r w:rsidRPr="001824D3">
        <w:rPr>
          <w:rFonts w:ascii="Arial" w:eastAsia="Times New Roman" w:hAnsi="Arial" w:cs="Arial"/>
          <w:b/>
          <w:bCs/>
          <w:sz w:val="27"/>
          <w:szCs w:val="27"/>
        </w:rPr>
        <w:t>Prerequisite Semester</w:t>
      </w:r>
    </w:p>
    <w:p w14:paraId="760D4B7D"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Students establish the scientific and academic foundation necessary for success in the OTA curriculum through coursework in Human Anatomy and Physiology I and II, Medical Terminology, and College Success Skills. These courses prepare students to enter OTA coursework with the foundational knowledge needed for clinical reasoning and professional study.</w:t>
      </w:r>
    </w:p>
    <w:p w14:paraId="7715FCEF" w14:textId="77777777" w:rsidR="001824D3" w:rsidRPr="001824D3" w:rsidRDefault="001824D3" w:rsidP="001824D3">
      <w:pPr>
        <w:spacing w:before="100" w:beforeAutospacing="1" w:after="100" w:afterAutospacing="1" w:line="240" w:lineRule="auto"/>
        <w:outlineLvl w:val="2"/>
        <w:rPr>
          <w:rFonts w:ascii="Arial" w:eastAsia="Times New Roman" w:hAnsi="Arial" w:cs="Arial"/>
          <w:b/>
          <w:bCs/>
          <w:sz w:val="27"/>
          <w:szCs w:val="27"/>
        </w:rPr>
      </w:pPr>
      <w:r w:rsidRPr="001824D3">
        <w:rPr>
          <w:rFonts w:ascii="Arial" w:eastAsia="Times New Roman" w:hAnsi="Arial" w:cs="Arial"/>
          <w:b/>
          <w:bCs/>
          <w:sz w:val="27"/>
          <w:szCs w:val="27"/>
        </w:rPr>
        <w:t>First Semester</w:t>
      </w:r>
    </w:p>
    <w:p w14:paraId="219546DA"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Students are introduced to the profession of occupational therapy through Introduction to Occupational Therapy, Kinesiology for the Occupational Therapy Assistant, and Therapeutic Media while completing supporting coursework in English Composition and Developmental Psychology. The emphasis is on developing foundational knowledge of occupational therapy practice, movement analysis, communication, professionalism, and therapeutic use of occupation.</w:t>
      </w:r>
    </w:p>
    <w:p w14:paraId="76CBCD91" w14:textId="77777777" w:rsidR="001824D3" w:rsidRPr="001824D3" w:rsidRDefault="001824D3" w:rsidP="001824D3">
      <w:pPr>
        <w:spacing w:before="100" w:beforeAutospacing="1" w:after="100" w:afterAutospacing="1" w:line="240" w:lineRule="auto"/>
        <w:outlineLvl w:val="2"/>
        <w:rPr>
          <w:rFonts w:ascii="Arial" w:eastAsia="Times New Roman" w:hAnsi="Arial" w:cs="Arial"/>
          <w:b/>
          <w:bCs/>
          <w:sz w:val="27"/>
          <w:szCs w:val="27"/>
        </w:rPr>
      </w:pPr>
      <w:r w:rsidRPr="001824D3">
        <w:rPr>
          <w:rFonts w:ascii="Arial" w:eastAsia="Times New Roman" w:hAnsi="Arial" w:cs="Arial"/>
          <w:b/>
          <w:bCs/>
          <w:sz w:val="27"/>
          <w:szCs w:val="27"/>
        </w:rPr>
        <w:t>Second Semester</w:t>
      </w:r>
    </w:p>
    <w:p w14:paraId="039A329C"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Students begin applying foundational knowledge to occupational therapy practice through coursework in psychosocial dysfunction, physical dysfunction, therapeutic skills, and occupational therapy for the adult. Laboratory experiences emphasize activity analysis, clinical reasoning, therapeutic interventions, and preparation for Level I Fieldwork.</w:t>
      </w:r>
    </w:p>
    <w:p w14:paraId="4D9432C2" w14:textId="77777777" w:rsidR="001824D3" w:rsidRPr="001824D3" w:rsidRDefault="001824D3" w:rsidP="001824D3">
      <w:pPr>
        <w:spacing w:before="100" w:beforeAutospacing="1" w:after="100" w:afterAutospacing="1" w:line="240" w:lineRule="auto"/>
        <w:outlineLvl w:val="2"/>
        <w:rPr>
          <w:rFonts w:ascii="Arial" w:eastAsia="Times New Roman" w:hAnsi="Arial" w:cs="Arial"/>
          <w:b/>
          <w:bCs/>
          <w:sz w:val="27"/>
          <w:szCs w:val="27"/>
        </w:rPr>
      </w:pPr>
      <w:r w:rsidRPr="001824D3">
        <w:rPr>
          <w:rFonts w:ascii="Arial" w:eastAsia="Times New Roman" w:hAnsi="Arial" w:cs="Arial"/>
          <w:b/>
          <w:bCs/>
          <w:sz w:val="27"/>
          <w:szCs w:val="27"/>
        </w:rPr>
        <w:lastRenderedPageBreak/>
        <w:t>Summer Semester</w:t>
      </w:r>
    </w:p>
    <w:p w14:paraId="496C1D22"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 xml:space="preserve">Students complete </w:t>
      </w:r>
      <w:r w:rsidRPr="001824D3">
        <w:rPr>
          <w:rFonts w:ascii="Arial" w:eastAsia="Times New Roman" w:hAnsi="Arial" w:cs="Arial"/>
          <w:b/>
          <w:bCs/>
          <w:sz w:val="24"/>
          <w:szCs w:val="24"/>
        </w:rPr>
        <w:t>Level I Fieldwork</w:t>
      </w:r>
      <w:r w:rsidRPr="001824D3">
        <w:rPr>
          <w:rFonts w:ascii="Arial" w:eastAsia="Times New Roman" w:hAnsi="Arial" w:cs="Arial"/>
          <w:sz w:val="24"/>
          <w:szCs w:val="24"/>
        </w:rPr>
        <w:t>, integrating classroom knowledge with supervised clinical observation and participation while demonstrating professional behaviors and beginning clinical application.</w:t>
      </w:r>
    </w:p>
    <w:p w14:paraId="53A68754" w14:textId="77777777" w:rsidR="001824D3" w:rsidRPr="001824D3" w:rsidRDefault="001824D3" w:rsidP="001824D3">
      <w:pPr>
        <w:spacing w:before="100" w:beforeAutospacing="1" w:after="100" w:afterAutospacing="1" w:line="240" w:lineRule="auto"/>
        <w:outlineLvl w:val="2"/>
        <w:rPr>
          <w:rFonts w:ascii="Arial" w:eastAsia="Times New Roman" w:hAnsi="Arial" w:cs="Arial"/>
          <w:b/>
          <w:bCs/>
          <w:sz w:val="27"/>
          <w:szCs w:val="27"/>
        </w:rPr>
      </w:pPr>
      <w:r w:rsidRPr="001824D3">
        <w:rPr>
          <w:rFonts w:ascii="Arial" w:eastAsia="Times New Roman" w:hAnsi="Arial" w:cs="Arial"/>
          <w:b/>
          <w:bCs/>
          <w:sz w:val="27"/>
          <w:szCs w:val="27"/>
        </w:rPr>
        <w:t>Third Semester</w:t>
      </w:r>
    </w:p>
    <w:p w14:paraId="36A28386"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Students advance their knowledge through coursework in physical disabilities, developmental disabilities, assistive technology, and occupational therapy service management while completing their second Level I Fieldwork experience. Emphasis is placed on evaluation, intervention planning, documentation, collaboration, and evidence-based practice across practice settings.</w:t>
      </w:r>
    </w:p>
    <w:p w14:paraId="139C75A3" w14:textId="77777777" w:rsidR="001824D3" w:rsidRPr="001824D3" w:rsidRDefault="001824D3" w:rsidP="001824D3">
      <w:pPr>
        <w:spacing w:before="100" w:beforeAutospacing="1" w:after="100" w:afterAutospacing="1" w:line="240" w:lineRule="auto"/>
        <w:outlineLvl w:val="2"/>
        <w:rPr>
          <w:rFonts w:ascii="Arial" w:eastAsia="Times New Roman" w:hAnsi="Arial" w:cs="Arial"/>
          <w:b/>
          <w:bCs/>
          <w:sz w:val="27"/>
          <w:szCs w:val="27"/>
        </w:rPr>
      </w:pPr>
      <w:r w:rsidRPr="001824D3">
        <w:rPr>
          <w:rFonts w:ascii="Arial" w:eastAsia="Times New Roman" w:hAnsi="Arial" w:cs="Arial"/>
          <w:b/>
          <w:bCs/>
          <w:sz w:val="27"/>
          <w:szCs w:val="27"/>
        </w:rPr>
        <w:t>Fourth Semester</w:t>
      </w:r>
    </w:p>
    <w:p w14:paraId="7459AC67" w14:textId="77777777" w:rsidR="001824D3" w:rsidRPr="001824D3" w:rsidRDefault="001824D3" w:rsidP="001824D3">
      <w:pPr>
        <w:spacing w:before="100" w:beforeAutospacing="1" w:after="100" w:afterAutospacing="1" w:line="240" w:lineRule="auto"/>
        <w:rPr>
          <w:rFonts w:ascii="Arial" w:eastAsia="Times New Roman" w:hAnsi="Arial" w:cs="Arial"/>
          <w:sz w:val="24"/>
          <w:szCs w:val="24"/>
        </w:rPr>
      </w:pPr>
      <w:r w:rsidRPr="001824D3">
        <w:rPr>
          <w:rFonts w:ascii="Arial" w:eastAsia="Times New Roman" w:hAnsi="Arial" w:cs="Arial"/>
          <w:sz w:val="24"/>
          <w:szCs w:val="24"/>
        </w:rPr>
        <w:t xml:space="preserve">Students complete two </w:t>
      </w:r>
      <w:r w:rsidRPr="001824D3">
        <w:rPr>
          <w:rFonts w:ascii="Arial" w:eastAsia="Times New Roman" w:hAnsi="Arial" w:cs="Arial"/>
          <w:b/>
          <w:bCs/>
          <w:sz w:val="24"/>
          <w:szCs w:val="24"/>
        </w:rPr>
        <w:t>Level II Fieldwork</w:t>
      </w:r>
      <w:r w:rsidRPr="001824D3">
        <w:rPr>
          <w:rFonts w:ascii="Arial" w:eastAsia="Times New Roman" w:hAnsi="Arial" w:cs="Arial"/>
          <w:sz w:val="24"/>
          <w:szCs w:val="24"/>
        </w:rPr>
        <w:t xml:space="preserve"> experiences, providing full-time, supervised clinical education in diverse practice settings. During this semester, students synthesize classroom knowledge, clinical reasoning, and professional skills while demonstrating entry-level competency. Students also complete </w:t>
      </w:r>
      <w:r w:rsidRPr="001824D3">
        <w:rPr>
          <w:rFonts w:ascii="Arial" w:eastAsia="Times New Roman" w:hAnsi="Arial" w:cs="Arial"/>
          <w:b/>
          <w:bCs/>
          <w:sz w:val="24"/>
          <w:szCs w:val="24"/>
        </w:rPr>
        <w:t>Seminar and Project in OTA</w:t>
      </w:r>
      <w:r w:rsidRPr="001824D3">
        <w:rPr>
          <w:rFonts w:ascii="Arial" w:eastAsia="Times New Roman" w:hAnsi="Arial" w:cs="Arial"/>
          <w:sz w:val="24"/>
          <w:szCs w:val="24"/>
        </w:rPr>
        <w:t>, preparing for graduation, NBCOT certification, licensure, and transition into professional practice.</w:t>
      </w:r>
    </w:p>
    <w:p w14:paraId="2F37E27B" w14:textId="77777777" w:rsidR="001824D3" w:rsidRPr="001824D3" w:rsidRDefault="001824D3" w:rsidP="001824D3">
      <w:pPr>
        <w:spacing w:before="100" w:beforeAutospacing="1" w:after="100" w:afterAutospacing="1" w:line="240" w:lineRule="auto"/>
        <w:outlineLvl w:val="1"/>
        <w:rPr>
          <w:rFonts w:ascii="Arial" w:eastAsia="Times New Roman" w:hAnsi="Arial" w:cs="Arial"/>
          <w:b/>
          <w:bCs/>
          <w:sz w:val="36"/>
          <w:szCs w:val="36"/>
        </w:rPr>
      </w:pPr>
      <w:r w:rsidRPr="001824D3">
        <w:rPr>
          <w:rFonts w:ascii="Arial" w:eastAsia="Times New Roman" w:hAnsi="Arial" w:cs="Arial"/>
          <w:b/>
          <w:bCs/>
          <w:sz w:val="36"/>
          <w:szCs w:val="36"/>
        </w:rPr>
        <w:t>Curriculum Design Framework</w:t>
      </w: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1728"/>
        <w:gridCol w:w="2534"/>
        <w:gridCol w:w="2259"/>
        <w:gridCol w:w="2839"/>
      </w:tblGrid>
      <w:tr w:rsidR="001824D3" w:rsidRPr="001824D3" w14:paraId="3020D023" w14:textId="77777777">
        <w:trPr>
          <w:tblHeader/>
          <w:tblCellSpacing w:w="15" w:type="dxa"/>
        </w:trPr>
        <w:tc>
          <w:tcPr>
            <w:tcW w:w="0" w:type="auto"/>
            <w:vAlign w:val="center"/>
            <w:hideMark/>
          </w:tcPr>
          <w:p w14:paraId="0DF8544A" w14:textId="77777777" w:rsidR="001824D3" w:rsidRPr="001824D3" w:rsidRDefault="001824D3" w:rsidP="001824D3">
            <w:pPr>
              <w:spacing w:after="0" w:line="240" w:lineRule="auto"/>
              <w:jc w:val="center"/>
              <w:rPr>
                <w:rFonts w:ascii="Arial" w:eastAsia="Times New Roman" w:hAnsi="Arial" w:cs="Arial"/>
                <w:b/>
                <w:bCs/>
                <w:sz w:val="24"/>
                <w:szCs w:val="24"/>
              </w:rPr>
            </w:pPr>
            <w:r w:rsidRPr="001824D3">
              <w:rPr>
                <w:rFonts w:ascii="Arial" w:eastAsia="Times New Roman" w:hAnsi="Arial" w:cs="Arial"/>
                <w:b/>
                <w:bCs/>
                <w:sz w:val="24"/>
                <w:szCs w:val="24"/>
              </w:rPr>
              <w:t>Curriculum Theme</w:t>
            </w:r>
          </w:p>
        </w:tc>
        <w:tc>
          <w:tcPr>
            <w:tcW w:w="0" w:type="auto"/>
            <w:vAlign w:val="center"/>
            <w:hideMark/>
          </w:tcPr>
          <w:p w14:paraId="0AC658ED" w14:textId="77777777" w:rsidR="001824D3" w:rsidRPr="001824D3" w:rsidRDefault="001824D3" w:rsidP="001824D3">
            <w:pPr>
              <w:spacing w:after="0" w:line="240" w:lineRule="auto"/>
              <w:jc w:val="center"/>
              <w:rPr>
                <w:rFonts w:ascii="Arial" w:eastAsia="Times New Roman" w:hAnsi="Arial" w:cs="Arial"/>
                <w:b/>
                <w:bCs/>
                <w:sz w:val="24"/>
                <w:szCs w:val="24"/>
              </w:rPr>
            </w:pPr>
            <w:r w:rsidRPr="001824D3">
              <w:rPr>
                <w:rFonts w:ascii="Arial" w:eastAsia="Times New Roman" w:hAnsi="Arial" w:cs="Arial"/>
                <w:b/>
                <w:bCs/>
                <w:sz w:val="24"/>
                <w:szCs w:val="24"/>
              </w:rPr>
              <w:t>Knowledge Development</w:t>
            </w:r>
          </w:p>
        </w:tc>
        <w:tc>
          <w:tcPr>
            <w:tcW w:w="0" w:type="auto"/>
            <w:vAlign w:val="center"/>
            <w:hideMark/>
          </w:tcPr>
          <w:p w14:paraId="764E3EDB" w14:textId="77777777" w:rsidR="001824D3" w:rsidRPr="001824D3" w:rsidRDefault="001824D3" w:rsidP="001824D3">
            <w:pPr>
              <w:spacing w:after="0" w:line="240" w:lineRule="auto"/>
              <w:jc w:val="center"/>
              <w:rPr>
                <w:rFonts w:ascii="Arial" w:eastAsia="Times New Roman" w:hAnsi="Arial" w:cs="Arial"/>
                <w:b/>
                <w:bCs/>
                <w:sz w:val="24"/>
                <w:szCs w:val="24"/>
              </w:rPr>
            </w:pPr>
            <w:r w:rsidRPr="001824D3">
              <w:rPr>
                <w:rFonts w:ascii="Arial" w:eastAsia="Times New Roman" w:hAnsi="Arial" w:cs="Arial"/>
                <w:b/>
                <w:bCs/>
                <w:sz w:val="24"/>
                <w:szCs w:val="24"/>
              </w:rPr>
              <w:t>Clinical Reasoning</w:t>
            </w:r>
          </w:p>
        </w:tc>
        <w:tc>
          <w:tcPr>
            <w:tcW w:w="0" w:type="auto"/>
            <w:vAlign w:val="center"/>
            <w:hideMark/>
          </w:tcPr>
          <w:p w14:paraId="32CE51B1" w14:textId="77777777" w:rsidR="001824D3" w:rsidRPr="001824D3" w:rsidRDefault="001824D3" w:rsidP="001824D3">
            <w:pPr>
              <w:spacing w:after="0" w:line="240" w:lineRule="auto"/>
              <w:jc w:val="center"/>
              <w:rPr>
                <w:rFonts w:ascii="Arial" w:eastAsia="Times New Roman" w:hAnsi="Arial" w:cs="Arial"/>
                <w:b/>
                <w:bCs/>
                <w:sz w:val="24"/>
                <w:szCs w:val="24"/>
              </w:rPr>
            </w:pPr>
            <w:r w:rsidRPr="001824D3">
              <w:rPr>
                <w:rFonts w:ascii="Arial" w:eastAsia="Times New Roman" w:hAnsi="Arial" w:cs="Arial"/>
                <w:b/>
                <w:bCs/>
                <w:sz w:val="24"/>
                <w:szCs w:val="24"/>
              </w:rPr>
              <w:t>Professional Application</w:t>
            </w:r>
          </w:p>
        </w:tc>
      </w:tr>
      <w:tr w:rsidR="001824D3" w:rsidRPr="001824D3" w14:paraId="53192D7B" w14:textId="77777777">
        <w:trPr>
          <w:tblCellSpacing w:w="15" w:type="dxa"/>
        </w:trPr>
        <w:tc>
          <w:tcPr>
            <w:tcW w:w="0" w:type="auto"/>
            <w:vAlign w:val="center"/>
            <w:hideMark/>
          </w:tcPr>
          <w:p w14:paraId="75DDAA93"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b/>
                <w:bCs/>
                <w:sz w:val="24"/>
                <w:szCs w:val="24"/>
              </w:rPr>
              <w:t>Human Function and Dysfunction</w:t>
            </w:r>
          </w:p>
        </w:tc>
        <w:tc>
          <w:tcPr>
            <w:tcW w:w="0" w:type="auto"/>
            <w:vAlign w:val="center"/>
            <w:hideMark/>
          </w:tcPr>
          <w:p w14:paraId="53E5BDC4"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sz w:val="24"/>
                <w:szCs w:val="24"/>
              </w:rPr>
              <w:t>Understand human development, anatomy, physiology, pathology, and occupational performance.</w:t>
            </w:r>
          </w:p>
        </w:tc>
        <w:tc>
          <w:tcPr>
            <w:tcW w:w="0" w:type="auto"/>
            <w:vAlign w:val="center"/>
            <w:hideMark/>
          </w:tcPr>
          <w:p w14:paraId="2FADE57D"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sz w:val="24"/>
                <w:szCs w:val="24"/>
              </w:rPr>
              <w:t>Analyze factors affecting occupational participation and health.</w:t>
            </w:r>
          </w:p>
        </w:tc>
        <w:tc>
          <w:tcPr>
            <w:tcW w:w="0" w:type="auto"/>
            <w:vAlign w:val="center"/>
            <w:hideMark/>
          </w:tcPr>
          <w:p w14:paraId="3D49CBB8"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sz w:val="24"/>
                <w:szCs w:val="24"/>
              </w:rPr>
              <w:t>Apply clinical reasoning to develop safe, client-centered interventions.</w:t>
            </w:r>
          </w:p>
        </w:tc>
      </w:tr>
      <w:tr w:rsidR="001824D3" w:rsidRPr="001824D3" w14:paraId="314646C6" w14:textId="77777777">
        <w:trPr>
          <w:tblCellSpacing w:w="15" w:type="dxa"/>
        </w:trPr>
        <w:tc>
          <w:tcPr>
            <w:tcW w:w="0" w:type="auto"/>
            <w:vAlign w:val="center"/>
            <w:hideMark/>
          </w:tcPr>
          <w:p w14:paraId="07F2A725"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b/>
                <w:bCs/>
                <w:sz w:val="24"/>
                <w:szCs w:val="24"/>
              </w:rPr>
              <w:t>Occupation and OT Practice</w:t>
            </w:r>
          </w:p>
        </w:tc>
        <w:tc>
          <w:tcPr>
            <w:tcW w:w="0" w:type="auto"/>
            <w:vAlign w:val="center"/>
            <w:hideMark/>
          </w:tcPr>
          <w:p w14:paraId="0302F9A8"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sz w:val="24"/>
                <w:szCs w:val="24"/>
              </w:rPr>
              <w:t>Develop knowledge of occupational therapy theory, evaluation, intervention, and service delivery.</w:t>
            </w:r>
          </w:p>
        </w:tc>
        <w:tc>
          <w:tcPr>
            <w:tcW w:w="0" w:type="auto"/>
            <w:vAlign w:val="center"/>
            <w:hideMark/>
          </w:tcPr>
          <w:p w14:paraId="243052E3"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sz w:val="24"/>
                <w:szCs w:val="24"/>
              </w:rPr>
              <w:t>Integrate occupational therapy theories with activity analysis and intervention planning.</w:t>
            </w:r>
          </w:p>
        </w:tc>
        <w:tc>
          <w:tcPr>
            <w:tcW w:w="0" w:type="auto"/>
            <w:vAlign w:val="center"/>
            <w:hideMark/>
          </w:tcPr>
          <w:p w14:paraId="6CE8926D"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sz w:val="24"/>
                <w:szCs w:val="24"/>
              </w:rPr>
              <w:t>Implement evidence-based, occupation-centered interventions across practice settings.</w:t>
            </w:r>
          </w:p>
        </w:tc>
      </w:tr>
      <w:tr w:rsidR="001824D3" w:rsidRPr="001824D3" w14:paraId="6568BE8E" w14:textId="77777777">
        <w:trPr>
          <w:tblCellSpacing w:w="15" w:type="dxa"/>
        </w:trPr>
        <w:tc>
          <w:tcPr>
            <w:tcW w:w="0" w:type="auto"/>
            <w:vAlign w:val="center"/>
            <w:hideMark/>
          </w:tcPr>
          <w:p w14:paraId="7015F869"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b/>
                <w:bCs/>
                <w:sz w:val="24"/>
                <w:szCs w:val="24"/>
              </w:rPr>
              <w:t>Lifelong Learning</w:t>
            </w:r>
          </w:p>
        </w:tc>
        <w:tc>
          <w:tcPr>
            <w:tcW w:w="0" w:type="auto"/>
            <w:vAlign w:val="center"/>
            <w:hideMark/>
          </w:tcPr>
          <w:p w14:paraId="15E7D639"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sz w:val="24"/>
                <w:szCs w:val="24"/>
              </w:rPr>
              <w:t>Develop professional knowledge, ethics, and standards of practice.</w:t>
            </w:r>
          </w:p>
        </w:tc>
        <w:tc>
          <w:tcPr>
            <w:tcW w:w="0" w:type="auto"/>
            <w:vAlign w:val="center"/>
            <w:hideMark/>
          </w:tcPr>
          <w:p w14:paraId="7A1208C4"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sz w:val="24"/>
                <w:szCs w:val="24"/>
              </w:rPr>
              <w:t>Reflect on professional performance and integrate evidence into practice.</w:t>
            </w:r>
          </w:p>
        </w:tc>
        <w:tc>
          <w:tcPr>
            <w:tcW w:w="0" w:type="auto"/>
            <w:vAlign w:val="center"/>
            <w:hideMark/>
          </w:tcPr>
          <w:p w14:paraId="20E75306" w14:textId="77777777" w:rsidR="001824D3" w:rsidRPr="001824D3" w:rsidRDefault="001824D3" w:rsidP="001824D3">
            <w:pPr>
              <w:spacing w:after="0" w:line="240" w:lineRule="auto"/>
              <w:rPr>
                <w:rFonts w:ascii="Arial" w:eastAsia="Times New Roman" w:hAnsi="Arial" w:cs="Arial"/>
                <w:sz w:val="24"/>
                <w:szCs w:val="24"/>
              </w:rPr>
            </w:pPr>
            <w:r w:rsidRPr="001824D3">
              <w:rPr>
                <w:rFonts w:ascii="Arial" w:eastAsia="Times New Roman" w:hAnsi="Arial" w:cs="Arial"/>
                <w:sz w:val="24"/>
                <w:szCs w:val="24"/>
              </w:rPr>
              <w:t>Demonstrate professionalism, ethical decision-making, collaboration, and commitment to lifelong learning.</w:t>
            </w:r>
          </w:p>
        </w:tc>
      </w:tr>
    </w:tbl>
    <w:p w14:paraId="393B65D3" w14:textId="77777777" w:rsidR="00336F2F" w:rsidRPr="0084449F" w:rsidRDefault="00336F2F" w:rsidP="00336F2F">
      <w:pPr>
        <w:spacing w:before="100" w:beforeAutospacing="1" w:after="100" w:afterAutospacing="1" w:line="240" w:lineRule="auto"/>
        <w:rPr>
          <w:rFonts w:eastAsia="Times New Roman" w:cstheme="minorHAnsi"/>
          <w:sz w:val="24"/>
          <w:szCs w:val="24"/>
        </w:rPr>
      </w:pPr>
      <w:r w:rsidRPr="0084449F">
        <w:rPr>
          <w:rFonts w:eastAsia="Times New Roman" w:cstheme="minorHAnsi"/>
          <w:b/>
          <w:bCs/>
          <w:sz w:val="24"/>
          <w:szCs w:val="24"/>
        </w:rPr>
        <w:lastRenderedPageBreak/>
        <w:t>References</w:t>
      </w:r>
    </w:p>
    <w:p w14:paraId="36BE3063" w14:textId="77777777" w:rsidR="00336F2F" w:rsidRPr="0084449F" w:rsidRDefault="00336F2F" w:rsidP="00336F2F">
      <w:pPr>
        <w:spacing w:before="100" w:beforeAutospacing="1" w:after="100" w:afterAutospacing="1" w:line="240" w:lineRule="auto"/>
        <w:rPr>
          <w:rFonts w:eastAsia="Times New Roman" w:cstheme="minorHAnsi"/>
          <w:sz w:val="24"/>
          <w:szCs w:val="24"/>
        </w:rPr>
      </w:pPr>
      <w:r w:rsidRPr="0084449F">
        <w:rPr>
          <w:rFonts w:eastAsia="Times New Roman" w:cstheme="minorHAnsi"/>
          <w:sz w:val="24"/>
          <w:szCs w:val="24"/>
        </w:rPr>
        <w:t xml:space="preserve">Gilfoyle, E., Grady, A., &amp; Moore, J. (1990). </w:t>
      </w:r>
      <w:r w:rsidRPr="0084449F">
        <w:rPr>
          <w:rFonts w:eastAsia="Times New Roman" w:cstheme="minorHAnsi"/>
          <w:i/>
          <w:iCs/>
          <w:sz w:val="24"/>
          <w:szCs w:val="24"/>
        </w:rPr>
        <w:t>Children adapt: A theory of sensorimotor-sensory development</w:t>
      </w:r>
      <w:r w:rsidRPr="0084449F">
        <w:rPr>
          <w:rFonts w:eastAsia="Times New Roman" w:cstheme="minorHAnsi"/>
          <w:sz w:val="24"/>
          <w:szCs w:val="24"/>
        </w:rPr>
        <w:t>. Thorofare, NJ: Slack, Inc.</w:t>
      </w:r>
    </w:p>
    <w:p w14:paraId="39530C8C" w14:textId="77777777" w:rsidR="00336F2F" w:rsidRPr="0084449F" w:rsidRDefault="00336F2F" w:rsidP="00336F2F">
      <w:pPr>
        <w:spacing w:before="100" w:beforeAutospacing="1" w:after="100" w:afterAutospacing="1" w:line="240" w:lineRule="auto"/>
        <w:rPr>
          <w:rFonts w:eastAsia="Times New Roman" w:cstheme="minorHAnsi"/>
          <w:sz w:val="24"/>
          <w:szCs w:val="24"/>
        </w:rPr>
      </w:pPr>
      <w:r w:rsidRPr="0084449F">
        <w:rPr>
          <w:rFonts w:eastAsia="Times New Roman" w:cstheme="minorHAnsi"/>
          <w:sz w:val="24"/>
          <w:szCs w:val="24"/>
        </w:rPr>
        <w:t xml:space="preserve">Yerxa, E. (1998). </w:t>
      </w:r>
      <w:r w:rsidRPr="0084449F">
        <w:rPr>
          <w:rFonts w:eastAsia="Times New Roman" w:cstheme="minorHAnsi"/>
          <w:i/>
          <w:iCs/>
          <w:sz w:val="24"/>
          <w:szCs w:val="24"/>
        </w:rPr>
        <w:t>Occupation: The keystone of a curriculum for a self-defined person</w:t>
      </w:r>
      <w:r w:rsidRPr="0084449F">
        <w:rPr>
          <w:rFonts w:eastAsia="Times New Roman" w:cstheme="minorHAnsi"/>
          <w:sz w:val="24"/>
          <w:szCs w:val="24"/>
        </w:rPr>
        <w:t>. American Journal of Occupational Therapy, 52, 366.</w:t>
      </w:r>
    </w:p>
    <w:p w14:paraId="42954DB7" w14:textId="74F1F1A5" w:rsidR="00336F2F" w:rsidRPr="009D3283" w:rsidRDefault="009D3283" w:rsidP="009D3283">
      <w:pPr>
        <w:spacing w:before="100" w:beforeAutospacing="1" w:after="100" w:afterAutospacing="1" w:line="276" w:lineRule="auto"/>
        <w:rPr>
          <w:rFonts w:ascii="Arial" w:eastAsia="Times New Roman" w:hAnsi="Arial" w:cs="Arial"/>
          <w:sz w:val="24"/>
          <w:szCs w:val="24"/>
        </w:rPr>
      </w:pPr>
      <w:r>
        <w:rPr>
          <w:rFonts w:ascii="Arial" w:eastAsia="Times New Roman" w:hAnsi="Arial" w:cs="Arial"/>
          <w:b/>
          <w:bCs/>
          <w:sz w:val="24"/>
          <w:szCs w:val="24"/>
        </w:rPr>
        <w:t>OTA P</w:t>
      </w:r>
      <w:r w:rsidR="00336F2F" w:rsidRPr="009D3283">
        <w:rPr>
          <w:rFonts w:ascii="Arial" w:eastAsia="Times New Roman" w:hAnsi="Arial" w:cs="Arial"/>
          <w:b/>
          <w:bCs/>
          <w:sz w:val="24"/>
          <w:szCs w:val="24"/>
        </w:rPr>
        <w:t>rogram-Specific Learning Outcomes</w:t>
      </w:r>
    </w:p>
    <w:p w14:paraId="19CCE851" w14:textId="77777777" w:rsidR="009D3283" w:rsidRPr="009D3283" w:rsidRDefault="009D3283" w:rsidP="009D3283">
      <w:pPr>
        <w:spacing w:before="100" w:beforeAutospacing="1" w:after="100" w:afterAutospacing="1" w:line="276" w:lineRule="auto"/>
        <w:rPr>
          <w:rFonts w:ascii="Arial" w:eastAsia="Times New Roman" w:hAnsi="Arial" w:cs="Arial"/>
          <w:sz w:val="24"/>
          <w:szCs w:val="24"/>
        </w:rPr>
      </w:pPr>
      <w:r w:rsidRPr="009D3283">
        <w:rPr>
          <w:rFonts w:ascii="Arial" w:eastAsia="Times New Roman" w:hAnsi="Arial" w:cs="Arial"/>
          <w:sz w:val="24"/>
          <w:szCs w:val="24"/>
        </w:rPr>
        <w:t>Upon successful completion of the Occupational Therapy Assistant Program, graduates will be able to:</w:t>
      </w:r>
    </w:p>
    <w:p w14:paraId="64F92F16" w14:textId="77777777" w:rsidR="009D3283" w:rsidRPr="009D3283" w:rsidRDefault="009D3283" w:rsidP="009D3283">
      <w:pPr>
        <w:numPr>
          <w:ilvl w:val="0"/>
          <w:numId w:val="19"/>
        </w:numPr>
        <w:spacing w:before="100" w:beforeAutospacing="1" w:after="100" w:afterAutospacing="1" w:line="276" w:lineRule="auto"/>
        <w:rPr>
          <w:rFonts w:ascii="Arial" w:eastAsia="Times New Roman" w:hAnsi="Arial" w:cs="Arial"/>
          <w:sz w:val="24"/>
          <w:szCs w:val="24"/>
        </w:rPr>
      </w:pPr>
      <w:r w:rsidRPr="009D3283">
        <w:rPr>
          <w:rFonts w:ascii="Arial" w:eastAsia="Times New Roman" w:hAnsi="Arial" w:cs="Arial"/>
          <w:b/>
          <w:bCs/>
          <w:sz w:val="24"/>
          <w:szCs w:val="24"/>
        </w:rPr>
        <w:t>Implement occupational therapy interventions</w:t>
      </w:r>
      <w:r w:rsidRPr="009D3283">
        <w:rPr>
          <w:rFonts w:ascii="Arial" w:eastAsia="Times New Roman" w:hAnsi="Arial" w:cs="Arial"/>
          <w:sz w:val="24"/>
          <w:szCs w:val="24"/>
        </w:rPr>
        <w:t xml:space="preserve"> under the supervision of an occupational therapist in accordance with the established plan of care, while recognizing the OTA's role and responsibilities within the occupational therapy process. </w:t>
      </w:r>
    </w:p>
    <w:p w14:paraId="469039A8" w14:textId="77777777" w:rsidR="009D3283" w:rsidRPr="009D3283" w:rsidRDefault="009D3283" w:rsidP="009D3283">
      <w:pPr>
        <w:numPr>
          <w:ilvl w:val="0"/>
          <w:numId w:val="19"/>
        </w:numPr>
        <w:spacing w:before="100" w:beforeAutospacing="1" w:after="100" w:afterAutospacing="1" w:line="276" w:lineRule="auto"/>
        <w:rPr>
          <w:rFonts w:ascii="Arial" w:eastAsia="Times New Roman" w:hAnsi="Arial" w:cs="Arial"/>
          <w:sz w:val="24"/>
          <w:szCs w:val="24"/>
        </w:rPr>
      </w:pPr>
      <w:r w:rsidRPr="009D3283">
        <w:rPr>
          <w:rFonts w:ascii="Arial" w:eastAsia="Times New Roman" w:hAnsi="Arial" w:cs="Arial"/>
          <w:b/>
          <w:bCs/>
          <w:sz w:val="24"/>
          <w:szCs w:val="24"/>
        </w:rPr>
        <w:t>Demonstrate clinical reasoning and problem-solving skills</w:t>
      </w:r>
      <w:r w:rsidRPr="009D3283">
        <w:rPr>
          <w:rFonts w:ascii="Arial" w:eastAsia="Times New Roman" w:hAnsi="Arial" w:cs="Arial"/>
          <w:sz w:val="24"/>
          <w:szCs w:val="24"/>
        </w:rPr>
        <w:t xml:space="preserve"> to select, adapt, grade, and implement occupation-based interventions that support clients' occupational performance and participation. </w:t>
      </w:r>
    </w:p>
    <w:p w14:paraId="2600B3A1" w14:textId="77777777" w:rsidR="009D3283" w:rsidRPr="009D3283" w:rsidRDefault="009D3283" w:rsidP="009D3283">
      <w:pPr>
        <w:numPr>
          <w:ilvl w:val="0"/>
          <w:numId w:val="19"/>
        </w:numPr>
        <w:spacing w:before="100" w:beforeAutospacing="1" w:after="100" w:afterAutospacing="1" w:line="276" w:lineRule="auto"/>
        <w:rPr>
          <w:rFonts w:ascii="Arial" w:eastAsia="Times New Roman" w:hAnsi="Arial" w:cs="Arial"/>
          <w:sz w:val="24"/>
          <w:szCs w:val="24"/>
        </w:rPr>
      </w:pPr>
      <w:r w:rsidRPr="009D3283">
        <w:rPr>
          <w:rFonts w:ascii="Arial" w:eastAsia="Times New Roman" w:hAnsi="Arial" w:cs="Arial"/>
          <w:b/>
          <w:bCs/>
          <w:sz w:val="24"/>
          <w:szCs w:val="24"/>
        </w:rPr>
        <w:t>Apply knowledge of human anatomy, physiology, development, psychosocial factors, and disease processes</w:t>
      </w:r>
      <w:r w:rsidRPr="009D3283">
        <w:rPr>
          <w:rFonts w:ascii="Arial" w:eastAsia="Times New Roman" w:hAnsi="Arial" w:cs="Arial"/>
          <w:sz w:val="24"/>
          <w:szCs w:val="24"/>
        </w:rPr>
        <w:t xml:space="preserve"> to promote health, wellness, function, and participation across the lifespan. </w:t>
      </w:r>
    </w:p>
    <w:p w14:paraId="03F7F9EA" w14:textId="77777777" w:rsidR="009D3283" w:rsidRPr="009D3283" w:rsidRDefault="009D3283" w:rsidP="009D3283">
      <w:pPr>
        <w:numPr>
          <w:ilvl w:val="0"/>
          <w:numId w:val="19"/>
        </w:numPr>
        <w:spacing w:before="100" w:beforeAutospacing="1" w:after="100" w:afterAutospacing="1" w:line="276" w:lineRule="auto"/>
        <w:rPr>
          <w:rFonts w:ascii="Arial" w:eastAsia="Times New Roman" w:hAnsi="Arial" w:cs="Arial"/>
          <w:sz w:val="24"/>
          <w:szCs w:val="24"/>
        </w:rPr>
      </w:pPr>
      <w:r w:rsidRPr="009D3283">
        <w:rPr>
          <w:rFonts w:ascii="Arial" w:eastAsia="Times New Roman" w:hAnsi="Arial" w:cs="Arial"/>
          <w:b/>
          <w:bCs/>
          <w:sz w:val="24"/>
          <w:szCs w:val="24"/>
        </w:rPr>
        <w:t>Collect, document, and communicate client information</w:t>
      </w:r>
      <w:r w:rsidRPr="009D3283">
        <w:rPr>
          <w:rFonts w:ascii="Arial" w:eastAsia="Times New Roman" w:hAnsi="Arial" w:cs="Arial"/>
          <w:sz w:val="24"/>
          <w:szCs w:val="24"/>
        </w:rPr>
        <w:t xml:space="preserve"> through observation, interviews, chart review, screenings, and other appropriate methods while collaborating effectively with clients, caregivers, occupational therapists, and members of the interprofessional healthcare team. </w:t>
      </w:r>
    </w:p>
    <w:p w14:paraId="5B3B31FD" w14:textId="77777777" w:rsidR="009D3283" w:rsidRPr="009D3283" w:rsidRDefault="009D3283" w:rsidP="009D3283">
      <w:pPr>
        <w:numPr>
          <w:ilvl w:val="0"/>
          <w:numId w:val="19"/>
        </w:numPr>
        <w:spacing w:before="100" w:beforeAutospacing="1" w:after="100" w:afterAutospacing="1" w:line="276" w:lineRule="auto"/>
        <w:rPr>
          <w:rFonts w:ascii="Arial" w:eastAsia="Times New Roman" w:hAnsi="Arial" w:cs="Arial"/>
          <w:sz w:val="24"/>
          <w:szCs w:val="24"/>
        </w:rPr>
      </w:pPr>
      <w:r w:rsidRPr="009D3283">
        <w:rPr>
          <w:rFonts w:ascii="Arial" w:eastAsia="Times New Roman" w:hAnsi="Arial" w:cs="Arial"/>
          <w:b/>
          <w:bCs/>
          <w:sz w:val="24"/>
          <w:szCs w:val="24"/>
        </w:rPr>
        <w:t>Utilize activity analysis, therapeutic use of self, assistive technology, and evidence-informed intervention strategies</w:t>
      </w:r>
      <w:r w:rsidRPr="009D3283">
        <w:rPr>
          <w:rFonts w:ascii="Arial" w:eastAsia="Times New Roman" w:hAnsi="Arial" w:cs="Arial"/>
          <w:sz w:val="24"/>
          <w:szCs w:val="24"/>
        </w:rPr>
        <w:t xml:space="preserve"> to address the occupational needs of individuals, groups, and populations. </w:t>
      </w:r>
    </w:p>
    <w:p w14:paraId="08F9A8A8" w14:textId="77777777" w:rsidR="009D3283" w:rsidRPr="009D3283" w:rsidRDefault="009D3283" w:rsidP="009D3283">
      <w:pPr>
        <w:numPr>
          <w:ilvl w:val="0"/>
          <w:numId w:val="19"/>
        </w:numPr>
        <w:spacing w:before="100" w:beforeAutospacing="1" w:after="100" w:afterAutospacing="1" w:line="276" w:lineRule="auto"/>
        <w:rPr>
          <w:rFonts w:ascii="Arial" w:eastAsia="Times New Roman" w:hAnsi="Arial" w:cs="Arial"/>
          <w:sz w:val="24"/>
          <w:szCs w:val="24"/>
        </w:rPr>
      </w:pPr>
      <w:r w:rsidRPr="009D3283">
        <w:rPr>
          <w:rFonts w:ascii="Arial" w:eastAsia="Times New Roman" w:hAnsi="Arial" w:cs="Arial"/>
          <w:b/>
          <w:bCs/>
          <w:sz w:val="24"/>
          <w:szCs w:val="24"/>
        </w:rPr>
        <w:t>Demonstrate professional behaviors</w:t>
      </w:r>
      <w:r w:rsidRPr="009D3283">
        <w:rPr>
          <w:rFonts w:ascii="Arial" w:eastAsia="Times New Roman" w:hAnsi="Arial" w:cs="Arial"/>
          <w:sz w:val="24"/>
          <w:szCs w:val="24"/>
        </w:rPr>
        <w:t xml:space="preserve"> consistent with ethical, legal, cultural, and professional standards, including accountability, effective communication, teamwork, and respect for diversity. </w:t>
      </w:r>
    </w:p>
    <w:p w14:paraId="6CC7DE2A" w14:textId="77777777" w:rsidR="009D3283" w:rsidRPr="009D3283" w:rsidRDefault="009D3283" w:rsidP="009D3283">
      <w:pPr>
        <w:numPr>
          <w:ilvl w:val="0"/>
          <w:numId w:val="19"/>
        </w:numPr>
        <w:spacing w:before="100" w:beforeAutospacing="1" w:after="100" w:afterAutospacing="1" w:line="276" w:lineRule="auto"/>
        <w:rPr>
          <w:rFonts w:ascii="Arial" w:eastAsia="Times New Roman" w:hAnsi="Arial" w:cs="Arial"/>
          <w:sz w:val="24"/>
          <w:szCs w:val="24"/>
        </w:rPr>
      </w:pPr>
      <w:r w:rsidRPr="009D3283">
        <w:rPr>
          <w:rFonts w:ascii="Arial" w:eastAsia="Times New Roman" w:hAnsi="Arial" w:cs="Arial"/>
          <w:b/>
          <w:bCs/>
          <w:sz w:val="24"/>
          <w:szCs w:val="24"/>
        </w:rPr>
        <w:t>Demonstrate competency in safe practice</w:t>
      </w:r>
      <w:r w:rsidRPr="009D3283">
        <w:rPr>
          <w:rFonts w:ascii="Arial" w:eastAsia="Times New Roman" w:hAnsi="Arial" w:cs="Arial"/>
          <w:sz w:val="24"/>
          <w:szCs w:val="24"/>
        </w:rPr>
        <w:t xml:space="preserve">, including infection control, client safety, therapeutic handling techniques, documentation, and appropriate use of therapeutic modalities and equipment. </w:t>
      </w:r>
    </w:p>
    <w:p w14:paraId="4AA2E6BF" w14:textId="77777777" w:rsidR="009D3283" w:rsidRPr="009D3283" w:rsidRDefault="009D3283" w:rsidP="009D3283">
      <w:pPr>
        <w:numPr>
          <w:ilvl w:val="0"/>
          <w:numId w:val="19"/>
        </w:numPr>
        <w:spacing w:before="100" w:beforeAutospacing="1" w:after="100" w:afterAutospacing="1" w:line="276" w:lineRule="auto"/>
        <w:rPr>
          <w:rFonts w:ascii="Arial" w:eastAsia="Times New Roman" w:hAnsi="Arial" w:cs="Arial"/>
          <w:sz w:val="24"/>
          <w:szCs w:val="24"/>
        </w:rPr>
      </w:pPr>
      <w:r w:rsidRPr="009D3283">
        <w:rPr>
          <w:rFonts w:ascii="Arial" w:eastAsia="Times New Roman" w:hAnsi="Arial" w:cs="Arial"/>
          <w:b/>
          <w:bCs/>
          <w:sz w:val="24"/>
          <w:szCs w:val="24"/>
        </w:rPr>
        <w:t>Exhibit effective time management, organization, and self-directed learning skills</w:t>
      </w:r>
      <w:r w:rsidRPr="009D3283">
        <w:rPr>
          <w:rFonts w:ascii="Arial" w:eastAsia="Times New Roman" w:hAnsi="Arial" w:cs="Arial"/>
          <w:sz w:val="24"/>
          <w:szCs w:val="24"/>
        </w:rPr>
        <w:t xml:space="preserve"> while engaging in reflective practice and a commitment to lifelong professional development.</w:t>
      </w:r>
    </w:p>
    <w:p w14:paraId="474FC32C" w14:textId="77777777" w:rsidR="00994CEF" w:rsidRPr="005E41ED" w:rsidRDefault="00994CEF" w:rsidP="00994CEF">
      <w:pPr>
        <w:rPr>
          <w:rFonts w:cs="Arial"/>
        </w:rPr>
      </w:pPr>
    </w:p>
    <w:p w14:paraId="7E4F5C2B" w14:textId="50A79E4C" w:rsidR="007B2152" w:rsidRPr="007B2152" w:rsidRDefault="007B2152" w:rsidP="007B2152">
      <w:pPr>
        <w:spacing w:line="240" w:lineRule="auto"/>
        <w:jc w:val="center"/>
        <w:rPr>
          <w:rFonts w:ascii="Arial" w:hAnsi="Arial" w:cs="Arial"/>
          <w:b/>
          <w:sz w:val="24"/>
          <w:szCs w:val="24"/>
          <w:u w:val="single"/>
        </w:rPr>
      </w:pPr>
      <w:r w:rsidRPr="007B2152">
        <w:rPr>
          <w:rFonts w:ascii="Arial" w:hAnsi="Arial" w:cs="Arial"/>
          <w:b/>
          <w:sz w:val="24"/>
          <w:szCs w:val="24"/>
          <w:u w:val="single"/>
        </w:rPr>
        <w:lastRenderedPageBreak/>
        <w:t>STUDENT OCCUPATIONAL THERAPY ASSOCIATION</w:t>
      </w:r>
      <w:r>
        <w:rPr>
          <w:rFonts w:ascii="Arial" w:hAnsi="Arial" w:cs="Arial"/>
          <w:b/>
          <w:sz w:val="24"/>
          <w:szCs w:val="24"/>
          <w:u w:val="single"/>
        </w:rPr>
        <w:t xml:space="preserve"> (SOTA) Club</w:t>
      </w:r>
    </w:p>
    <w:p w14:paraId="458FD009" w14:textId="77777777" w:rsidR="007B2152" w:rsidRPr="007B2152" w:rsidRDefault="007B2152" w:rsidP="00BF50C9">
      <w:pPr>
        <w:spacing w:line="360" w:lineRule="auto"/>
        <w:jc w:val="both"/>
        <w:rPr>
          <w:rFonts w:ascii="Arial" w:hAnsi="Arial" w:cs="Arial"/>
          <w:sz w:val="24"/>
          <w:szCs w:val="24"/>
        </w:rPr>
      </w:pPr>
      <w:r w:rsidRPr="007B2152">
        <w:rPr>
          <w:rFonts w:ascii="Arial" w:hAnsi="Arial" w:cs="Arial"/>
          <w:sz w:val="24"/>
          <w:szCs w:val="24"/>
        </w:rPr>
        <w:t xml:space="preserve">The Student Occupational Therapy Association (SOTA) promotes occupational therapy as a health profession, sponsors student activities, and facilitates communication between students and the administration of the college.  SOTA is a link for the student to the Student Government Association (SGA).  SOTA advocates involvement of students in the Virginia Occupational Therapy Association (VOTA) and the American Occupational Therapy Association (AOTA). </w:t>
      </w:r>
    </w:p>
    <w:p w14:paraId="392CD132" w14:textId="77777777" w:rsidR="007B2152" w:rsidRPr="007B2152" w:rsidRDefault="007B2152" w:rsidP="00BF50C9">
      <w:pPr>
        <w:spacing w:line="360" w:lineRule="auto"/>
        <w:ind w:firstLine="720"/>
        <w:jc w:val="both"/>
        <w:rPr>
          <w:rFonts w:ascii="Arial" w:hAnsi="Arial" w:cs="Arial"/>
          <w:sz w:val="24"/>
          <w:szCs w:val="24"/>
        </w:rPr>
      </w:pPr>
      <w:r w:rsidRPr="007B2152">
        <w:rPr>
          <w:rFonts w:ascii="Arial" w:hAnsi="Arial" w:cs="Arial"/>
          <w:sz w:val="24"/>
          <w:szCs w:val="24"/>
        </w:rPr>
        <w:t>SOTA should have a representative on the Assembly of Student Delegates (ASD).</w:t>
      </w:r>
    </w:p>
    <w:p w14:paraId="07624289" w14:textId="77777777" w:rsidR="007B2152" w:rsidRPr="007B2152" w:rsidRDefault="007B2152" w:rsidP="00BF50C9">
      <w:pPr>
        <w:spacing w:line="360" w:lineRule="auto"/>
        <w:ind w:firstLine="720"/>
        <w:jc w:val="both"/>
        <w:rPr>
          <w:rFonts w:ascii="Arial" w:hAnsi="Arial" w:cs="Arial"/>
          <w:sz w:val="24"/>
          <w:szCs w:val="24"/>
        </w:rPr>
      </w:pPr>
      <w:r w:rsidRPr="007B2152">
        <w:rPr>
          <w:rFonts w:ascii="Arial" w:hAnsi="Arial" w:cs="Arial"/>
          <w:sz w:val="24"/>
          <w:szCs w:val="24"/>
        </w:rPr>
        <w:t>All activities of SOTA are designed to meet one or more of the following goals:</w:t>
      </w:r>
    </w:p>
    <w:p w14:paraId="5F9F2D4D" w14:textId="77777777" w:rsidR="007B2152" w:rsidRPr="007B2152" w:rsidRDefault="007B2152" w:rsidP="00BF50C9">
      <w:pPr>
        <w:spacing w:line="360" w:lineRule="auto"/>
        <w:jc w:val="both"/>
        <w:rPr>
          <w:rFonts w:ascii="Arial" w:hAnsi="Arial" w:cs="Arial"/>
          <w:sz w:val="24"/>
          <w:szCs w:val="24"/>
        </w:rPr>
      </w:pPr>
      <w:r w:rsidRPr="007B2152">
        <w:rPr>
          <w:rFonts w:ascii="Arial" w:hAnsi="Arial" w:cs="Arial"/>
          <w:sz w:val="24"/>
          <w:szCs w:val="24"/>
        </w:rPr>
        <w:tab/>
        <w:t xml:space="preserve">1. </w:t>
      </w:r>
      <w:r w:rsidRPr="007B2152">
        <w:rPr>
          <w:rFonts w:ascii="Arial" w:hAnsi="Arial" w:cs="Arial"/>
          <w:sz w:val="24"/>
          <w:szCs w:val="24"/>
        </w:rPr>
        <w:tab/>
        <w:t>Provide a mechanism through which student activities can be planned.</w:t>
      </w:r>
    </w:p>
    <w:p w14:paraId="7899D144" w14:textId="77777777" w:rsidR="007B2152" w:rsidRPr="007B2152" w:rsidRDefault="007B2152" w:rsidP="00BF50C9">
      <w:pPr>
        <w:spacing w:line="360" w:lineRule="auto"/>
        <w:jc w:val="both"/>
        <w:rPr>
          <w:rFonts w:ascii="Arial" w:hAnsi="Arial" w:cs="Arial"/>
          <w:sz w:val="24"/>
          <w:szCs w:val="24"/>
        </w:rPr>
      </w:pPr>
      <w:r w:rsidRPr="007B2152">
        <w:rPr>
          <w:rFonts w:ascii="Arial" w:hAnsi="Arial" w:cs="Arial"/>
          <w:sz w:val="24"/>
          <w:szCs w:val="24"/>
        </w:rPr>
        <w:tab/>
        <w:t>2.</w:t>
      </w:r>
      <w:r w:rsidRPr="007B2152">
        <w:rPr>
          <w:rFonts w:ascii="Arial" w:hAnsi="Arial" w:cs="Arial"/>
          <w:sz w:val="24"/>
          <w:szCs w:val="24"/>
        </w:rPr>
        <w:tab/>
        <w:t>Promote AOTA/ASD involvement.</w:t>
      </w:r>
    </w:p>
    <w:p w14:paraId="3FFE05EE" w14:textId="77777777" w:rsidR="007B2152" w:rsidRPr="007B2152" w:rsidRDefault="007B2152" w:rsidP="00BF50C9">
      <w:pPr>
        <w:spacing w:line="360" w:lineRule="auto"/>
        <w:jc w:val="both"/>
        <w:rPr>
          <w:rFonts w:ascii="Arial" w:hAnsi="Arial" w:cs="Arial"/>
          <w:sz w:val="24"/>
          <w:szCs w:val="24"/>
        </w:rPr>
      </w:pPr>
      <w:r w:rsidRPr="007B2152">
        <w:rPr>
          <w:rFonts w:ascii="Arial" w:hAnsi="Arial" w:cs="Arial"/>
          <w:sz w:val="24"/>
          <w:szCs w:val="24"/>
        </w:rPr>
        <w:tab/>
        <w:t>3.</w:t>
      </w:r>
      <w:r w:rsidRPr="007B2152">
        <w:rPr>
          <w:rFonts w:ascii="Arial" w:hAnsi="Arial" w:cs="Arial"/>
          <w:sz w:val="24"/>
          <w:szCs w:val="24"/>
        </w:rPr>
        <w:tab/>
        <w:t>Promote VOTA involvement.</w:t>
      </w:r>
    </w:p>
    <w:p w14:paraId="0F36486A" w14:textId="77777777" w:rsidR="007B2152" w:rsidRPr="007B2152" w:rsidRDefault="007B2152" w:rsidP="00BF50C9">
      <w:pPr>
        <w:numPr>
          <w:ilvl w:val="0"/>
          <w:numId w:val="4"/>
        </w:numPr>
        <w:spacing w:after="0" w:line="360" w:lineRule="auto"/>
        <w:jc w:val="both"/>
        <w:rPr>
          <w:rFonts w:ascii="Arial" w:hAnsi="Arial" w:cs="Arial"/>
          <w:sz w:val="24"/>
          <w:szCs w:val="24"/>
        </w:rPr>
      </w:pPr>
      <w:r w:rsidRPr="007B2152">
        <w:rPr>
          <w:rFonts w:ascii="Arial" w:hAnsi="Arial" w:cs="Arial"/>
          <w:sz w:val="24"/>
          <w:szCs w:val="24"/>
        </w:rPr>
        <w:t>Promote public awareness of Occupational Therapy.</w:t>
      </w:r>
    </w:p>
    <w:p w14:paraId="3084D2E4" w14:textId="77777777" w:rsidR="007B2152" w:rsidRPr="007B2152" w:rsidRDefault="007B2152" w:rsidP="00BF50C9">
      <w:pPr>
        <w:spacing w:line="360" w:lineRule="auto"/>
        <w:ind w:left="720"/>
        <w:jc w:val="both"/>
        <w:rPr>
          <w:rFonts w:ascii="Arial" w:hAnsi="Arial" w:cs="Arial"/>
          <w:sz w:val="24"/>
          <w:szCs w:val="24"/>
        </w:rPr>
      </w:pPr>
      <w:r w:rsidRPr="007B2152">
        <w:rPr>
          <w:rFonts w:ascii="Arial" w:hAnsi="Arial" w:cs="Arial"/>
          <w:sz w:val="24"/>
          <w:szCs w:val="24"/>
        </w:rPr>
        <w:t>5.</w:t>
      </w:r>
      <w:r w:rsidRPr="007B2152">
        <w:rPr>
          <w:rFonts w:ascii="Arial" w:hAnsi="Arial" w:cs="Arial"/>
          <w:sz w:val="24"/>
          <w:szCs w:val="24"/>
        </w:rPr>
        <w:tab/>
        <w:t>Promote networking with students from other OT/OTA programs.</w:t>
      </w:r>
    </w:p>
    <w:p w14:paraId="729B3A22" w14:textId="77777777" w:rsidR="007B2152" w:rsidRPr="007B2152" w:rsidRDefault="007B2152" w:rsidP="00BF50C9">
      <w:pPr>
        <w:spacing w:line="360" w:lineRule="auto"/>
        <w:ind w:left="720"/>
        <w:jc w:val="both"/>
        <w:rPr>
          <w:rFonts w:ascii="Arial" w:hAnsi="Arial" w:cs="Arial"/>
          <w:sz w:val="24"/>
          <w:szCs w:val="24"/>
        </w:rPr>
      </w:pPr>
      <w:r w:rsidRPr="007B2152">
        <w:rPr>
          <w:rFonts w:ascii="Arial" w:hAnsi="Arial" w:cs="Arial"/>
          <w:sz w:val="24"/>
          <w:szCs w:val="24"/>
        </w:rPr>
        <w:t>6.</w:t>
      </w:r>
      <w:r w:rsidRPr="007B2152">
        <w:rPr>
          <w:rFonts w:ascii="Arial" w:hAnsi="Arial" w:cs="Arial"/>
          <w:sz w:val="24"/>
          <w:szCs w:val="24"/>
        </w:rPr>
        <w:tab/>
        <w:t>Provide community service projects and support.</w:t>
      </w:r>
    </w:p>
    <w:p w14:paraId="48122B3A" w14:textId="77777777" w:rsidR="007B2152" w:rsidRPr="007B2152" w:rsidRDefault="007B2152" w:rsidP="00BF50C9">
      <w:pPr>
        <w:spacing w:line="360" w:lineRule="auto"/>
        <w:jc w:val="both"/>
        <w:rPr>
          <w:rFonts w:ascii="Arial" w:hAnsi="Arial" w:cs="Arial"/>
          <w:sz w:val="24"/>
          <w:szCs w:val="24"/>
        </w:rPr>
      </w:pPr>
      <w:r w:rsidRPr="007B2152">
        <w:rPr>
          <w:rFonts w:ascii="Arial" w:hAnsi="Arial" w:cs="Arial"/>
          <w:sz w:val="24"/>
          <w:szCs w:val="24"/>
        </w:rPr>
        <w:tab/>
        <w:t>7.</w:t>
      </w:r>
      <w:r w:rsidRPr="007B2152">
        <w:rPr>
          <w:rFonts w:ascii="Arial" w:hAnsi="Arial" w:cs="Arial"/>
          <w:sz w:val="24"/>
          <w:szCs w:val="24"/>
        </w:rPr>
        <w:tab/>
        <w:t>Promote involvement in the Student Government Association.</w:t>
      </w:r>
    </w:p>
    <w:p w14:paraId="7C113A17" w14:textId="79BA08D3" w:rsidR="007B2152" w:rsidRDefault="007B2152" w:rsidP="00BF50C9">
      <w:pPr>
        <w:spacing w:line="360" w:lineRule="auto"/>
        <w:jc w:val="both"/>
        <w:rPr>
          <w:rFonts w:ascii="Arial" w:hAnsi="Arial" w:cs="Arial"/>
          <w:sz w:val="24"/>
          <w:szCs w:val="24"/>
        </w:rPr>
      </w:pPr>
      <w:r w:rsidRPr="007B2152">
        <w:rPr>
          <w:rFonts w:ascii="Arial" w:hAnsi="Arial" w:cs="Arial"/>
          <w:sz w:val="24"/>
          <w:szCs w:val="24"/>
        </w:rPr>
        <w:t>SOTA is a key part of the professional and personal growth of each student in the OTA program.  Each student is strongly encouraged to join and participate in the student organization.</w:t>
      </w:r>
    </w:p>
    <w:p w14:paraId="70F1873A" w14:textId="7CDDB095" w:rsidR="00BF50C9" w:rsidRDefault="00BF50C9" w:rsidP="00BF50C9">
      <w:pPr>
        <w:spacing w:line="360" w:lineRule="auto"/>
        <w:jc w:val="both"/>
        <w:rPr>
          <w:rFonts w:ascii="Arial" w:hAnsi="Arial" w:cs="Arial"/>
          <w:sz w:val="24"/>
          <w:szCs w:val="24"/>
        </w:rPr>
      </w:pPr>
    </w:p>
    <w:p w14:paraId="5FCC2F5A" w14:textId="374166D6" w:rsidR="00BF50C9" w:rsidRDefault="00BF50C9" w:rsidP="00BF50C9">
      <w:pPr>
        <w:spacing w:line="360" w:lineRule="auto"/>
        <w:jc w:val="both"/>
        <w:rPr>
          <w:rFonts w:ascii="Arial" w:hAnsi="Arial" w:cs="Arial"/>
          <w:sz w:val="24"/>
          <w:szCs w:val="24"/>
        </w:rPr>
      </w:pPr>
    </w:p>
    <w:p w14:paraId="6427DC47" w14:textId="13123C93" w:rsidR="00BF50C9" w:rsidRDefault="00BF50C9" w:rsidP="00BF50C9">
      <w:pPr>
        <w:spacing w:line="360" w:lineRule="auto"/>
        <w:jc w:val="both"/>
        <w:rPr>
          <w:rFonts w:ascii="Arial" w:hAnsi="Arial" w:cs="Arial"/>
          <w:sz w:val="24"/>
          <w:szCs w:val="24"/>
        </w:rPr>
      </w:pPr>
    </w:p>
    <w:p w14:paraId="3DAA93EB" w14:textId="77777777" w:rsidR="00884515" w:rsidRDefault="00884515" w:rsidP="00BF50C9">
      <w:pPr>
        <w:spacing w:line="360" w:lineRule="auto"/>
        <w:jc w:val="both"/>
        <w:rPr>
          <w:rFonts w:ascii="Arial" w:hAnsi="Arial" w:cs="Arial"/>
          <w:sz w:val="24"/>
          <w:szCs w:val="24"/>
        </w:rPr>
      </w:pPr>
    </w:p>
    <w:p w14:paraId="50C7ADE1" w14:textId="77777777" w:rsidR="009D3283" w:rsidRDefault="009D3283" w:rsidP="00BF50C9">
      <w:pPr>
        <w:spacing w:line="360" w:lineRule="auto"/>
        <w:jc w:val="both"/>
        <w:rPr>
          <w:rFonts w:ascii="Arial" w:hAnsi="Arial" w:cs="Arial"/>
          <w:sz w:val="24"/>
          <w:szCs w:val="24"/>
        </w:rPr>
      </w:pPr>
    </w:p>
    <w:p w14:paraId="4E7B33C1" w14:textId="77777777" w:rsidR="009D3283" w:rsidRPr="007B2152" w:rsidRDefault="009D3283" w:rsidP="00BF50C9">
      <w:pPr>
        <w:spacing w:line="360" w:lineRule="auto"/>
        <w:jc w:val="both"/>
        <w:rPr>
          <w:rFonts w:ascii="Arial" w:hAnsi="Arial" w:cs="Arial"/>
          <w:sz w:val="24"/>
          <w:szCs w:val="24"/>
        </w:rPr>
      </w:pPr>
    </w:p>
    <w:p w14:paraId="3BEE8562" w14:textId="77777777" w:rsidR="007B2152" w:rsidRPr="006C7B78" w:rsidRDefault="007B2152" w:rsidP="007B2152">
      <w:pPr>
        <w:spacing w:line="240" w:lineRule="auto"/>
        <w:jc w:val="center"/>
        <w:rPr>
          <w:b/>
        </w:rPr>
      </w:pPr>
      <w:r w:rsidRPr="006C7B78">
        <w:rPr>
          <w:b/>
        </w:rPr>
        <w:lastRenderedPageBreak/>
        <w:t>SOUTHWEST VIRGINIA COMMUNITY COLLEGE</w:t>
      </w:r>
    </w:p>
    <w:p w14:paraId="487FD259" w14:textId="77777777" w:rsidR="007B2152" w:rsidRPr="006C7B78" w:rsidRDefault="007B2152" w:rsidP="007B2152">
      <w:pPr>
        <w:spacing w:line="240" w:lineRule="auto"/>
        <w:jc w:val="center"/>
        <w:rPr>
          <w:b/>
        </w:rPr>
      </w:pPr>
      <w:r w:rsidRPr="006C7B78">
        <w:rPr>
          <w:b/>
        </w:rPr>
        <w:t>STUDENT OCCUPATIONAL THERAPY ASSOCIATION</w:t>
      </w:r>
    </w:p>
    <w:p w14:paraId="6AB580B0" w14:textId="77777777" w:rsidR="007B2152" w:rsidRPr="006C7B78" w:rsidRDefault="007B2152" w:rsidP="007B2152">
      <w:pPr>
        <w:spacing w:line="240" w:lineRule="auto"/>
        <w:jc w:val="center"/>
        <w:rPr>
          <w:b/>
        </w:rPr>
      </w:pPr>
      <w:r w:rsidRPr="006C7B78">
        <w:rPr>
          <w:b/>
        </w:rPr>
        <w:t>CONSTITUTION</w:t>
      </w:r>
    </w:p>
    <w:p w14:paraId="5016D067" w14:textId="77777777" w:rsidR="007B2152" w:rsidRPr="006C7B78" w:rsidRDefault="007B2152" w:rsidP="007B2152">
      <w:pPr>
        <w:spacing w:line="240" w:lineRule="auto"/>
        <w:jc w:val="center"/>
        <w:rPr>
          <w:b/>
        </w:rPr>
      </w:pPr>
      <w:r w:rsidRPr="006C7B78">
        <w:rPr>
          <w:b/>
        </w:rPr>
        <w:t>ARTICLE I.  NAME AND PURPOSE</w:t>
      </w:r>
    </w:p>
    <w:p w14:paraId="1645F1E9" w14:textId="77777777" w:rsidR="007B2152" w:rsidRPr="006C7B78" w:rsidRDefault="007B2152" w:rsidP="007B2152">
      <w:pPr>
        <w:spacing w:line="240" w:lineRule="auto"/>
        <w:jc w:val="both"/>
        <w:rPr>
          <w:b/>
          <w:u w:val="single"/>
        </w:rPr>
      </w:pPr>
      <w:r w:rsidRPr="006C7B78">
        <w:rPr>
          <w:b/>
          <w:u w:val="single"/>
        </w:rPr>
        <w:t>SECTION 1.</w:t>
      </w:r>
      <w:r w:rsidRPr="006C7B78">
        <w:rPr>
          <w:b/>
        </w:rPr>
        <w:tab/>
      </w:r>
    </w:p>
    <w:p w14:paraId="145E401A" w14:textId="77777777" w:rsidR="007B2152" w:rsidRPr="006C7B78" w:rsidRDefault="007B2152" w:rsidP="007B2152">
      <w:pPr>
        <w:spacing w:line="240" w:lineRule="auto"/>
        <w:ind w:firstLine="720"/>
        <w:jc w:val="both"/>
      </w:pPr>
      <w:r w:rsidRPr="006C7B78">
        <w:t>This organization shall be known as the Student Occupational Therapy Association (SOTA).</w:t>
      </w:r>
    </w:p>
    <w:p w14:paraId="7ECDF1B8" w14:textId="77777777" w:rsidR="007B2152" w:rsidRPr="006C7B78" w:rsidRDefault="007B2152" w:rsidP="007B2152">
      <w:pPr>
        <w:spacing w:line="240" w:lineRule="auto"/>
        <w:jc w:val="both"/>
        <w:rPr>
          <w:b/>
          <w:u w:val="single"/>
        </w:rPr>
      </w:pPr>
      <w:r w:rsidRPr="006C7B78">
        <w:rPr>
          <w:b/>
          <w:u w:val="single"/>
        </w:rPr>
        <w:t>SECTION 2.</w:t>
      </w:r>
      <w:r w:rsidRPr="006C7B78">
        <w:rPr>
          <w:b/>
        </w:rPr>
        <w:tab/>
      </w:r>
    </w:p>
    <w:p w14:paraId="3DBF1C9A" w14:textId="77777777" w:rsidR="007B2152" w:rsidRPr="006C7B78" w:rsidRDefault="007B2152" w:rsidP="007B2152">
      <w:pPr>
        <w:spacing w:line="240" w:lineRule="auto"/>
        <w:ind w:firstLine="720"/>
        <w:jc w:val="both"/>
      </w:pPr>
      <w:r w:rsidRPr="006C7B78">
        <w:t xml:space="preserve">The purpose of this organization is to promote occupational therapy as a health profession, sponsor student activities, facilitate communication between students and the administration of the college, </w:t>
      </w:r>
      <w:r>
        <w:t>and provide community services.</w:t>
      </w:r>
    </w:p>
    <w:p w14:paraId="67B9040E" w14:textId="77777777" w:rsidR="007B2152" w:rsidRPr="006C7B78" w:rsidRDefault="007B2152" w:rsidP="007B2152">
      <w:pPr>
        <w:spacing w:line="240" w:lineRule="auto"/>
        <w:jc w:val="center"/>
      </w:pPr>
      <w:r w:rsidRPr="006C7B78">
        <w:rPr>
          <w:b/>
        </w:rPr>
        <w:t>ARTICLE II.  MEMBERSHIP</w:t>
      </w:r>
    </w:p>
    <w:p w14:paraId="3FDD6B32" w14:textId="77777777" w:rsidR="007B2152" w:rsidRPr="006C7B78" w:rsidRDefault="007B2152" w:rsidP="007B2152">
      <w:pPr>
        <w:spacing w:line="240" w:lineRule="auto"/>
        <w:jc w:val="both"/>
      </w:pPr>
      <w:r w:rsidRPr="006C7B78">
        <w:rPr>
          <w:b/>
          <w:u w:val="single"/>
        </w:rPr>
        <w:t>SECTION 1</w:t>
      </w:r>
      <w:r w:rsidRPr="006C7B78">
        <w:t>.</w:t>
      </w:r>
      <w:r w:rsidRPr="006C7B78">
        <w:tab/>
      </w:r>
    </w:p>
    <w:p w14:paraId="2C663C66" w14:textId="77777777" w:rsidR="007B2152" w:rsidRPr="006C7B78" w:rsidRDefault="007B2152" w:rsidP="007B2152">
      <w:pPr>
        <w:spacing w:line="240" w:lineRule="auto"/>
        <w:ind w:firstLine="720"/>
        <w:jc w:val="both"/>
      </w:pPr>
      <w:r w:rsidRPr="006C7B78">
        <w:t>Membership is open to all students currently in the OTA program.</w:t>
      </w:r>
    </w:p>
    <w:p w14:paraId="6927E9B9" w14:textId="77777777" w:rsidR="007B2152" w:rsidRPr="006C7B78" w:rsidRDefault="007B2152" w:rsidP="007B2152">
      <w:pPr>
        <w:spacing w:line="240" w:lineRule="auto"/>
        <w:jc w:val="both"/>
      </w:pPr>
      <w:r w:rsidRPr="006C7B78">
        <w:rPr>
          <w:b/>
          <w:u w:val="single"/>
        </w:rPr>
        <w:t>SECTION 2</w:t>
      </w:r>
      <w:r w:rsidRPr="006C7B78">
        <w:t>.</w:t>
      </w:r>
    </w:p>
    <w:p w14:paraId="3B3E41CA" w14:textId="77777777" w:rsidR="007B2152" w:rsidRPr="006C7B78" w:rsidRDefault="007B2152" w:rsidP="007B2152">
      <w:pPr>
        <w:spacing w:line="240" w:lineRule="auto"/>
        <w:ind w:firstLine="720"/>
        <w:jc w:val="both"/>
      </w:pPr>
      <w:r w:rsidRPr="006C7B78">
        <w:t>Membership may be terminated if the officers have just cause, such as lack of participation, misconduct, or attitudes that do not reflect the interest of the profession.</w:t>
      </w:r>
    </w:p>
    <w:p w14:paraId="5E6EA538" w14:textId="77777777" w:rsidR="007B2152" w:rsidRPr="006C7B78" w:rsidRDefault="007B2152" w:rsidP="007B2152">
      <w:pPr>
        <w:pStyle w:val="Heading1"/>
        <w:rPr>
          <w:rFonts w:asciiTheme="minorHAnsi" w:hAnsiTheme="minorHAnsi"/>
          <w:sz w:val="22"/>
          <w:szCs w:val="22"/>
        </w:rPr>
      </w:pPr>
      <w:r w:rsidRPr="006C7B78">
        <w:rPr>
          <w:rFonts w:asciiTheme="minorHAnsi" w:hAnsiTheme="minorHAnsi"/>
          <w:sz w:val="22"/>
          <w:szCs w:val="22"/>
        </w:rPr>
        <w:t>ARTICLE III.  OFFICERS</w:t>
      </w:r>
    </w:p>
    <w:p w14:paraId="55C53015" w14:textId="77777777" w:rsidR="007B2152" w:rsidRPr="006C7B78" w:rsidRDefault="007B2152" w:rsidP="007B2152">
      <w:pPr>
        <w:spacing w:line="240" w:lineRule="auto"/>
        <w:jc w:val="both"/>
      </w:pPr>
      <w:r w:rsidRPr="006C7B78">
        <w:rPr>
          <w:b/>
          <w:u w:val="single"/>
        </w:rPr>
        <w:t>SECTION 1</w:t>
      </w:r>
      <w:r w:rsidRPr="006C7B78">
        <w:t>.</w:t>
      </w:r>
    </w:p>
    <w:p w14:paraId="08D26E33" w14:textId="77777777" w:rsidR="007B2152" w:rsidRPr="006C7B78" w:rsidRDefault="007B2152" w:rsidP="007B2152">
      <w:pPr>
        <w:spacing w:line="240" w:lineRule="auto"/>
        <w:ind w:firstLine="720"/>
        <w:jc w:val="both"/>
      </w:pPr>
      <w:r w:rsidRPr="006C7B78">
        <w:t>The officers for this organization shall be president, vice-president, secretary, treasurer, historian/photographer, and ASD delegate.</w:t>
      </w:r>
    </w:p>
    <w:p w14:paraId="0BDA4278" w14:textId="77777777" w:rsidR="007B2152" w:rsidRPr="006C7B78" w:rsidRDefault="007B2152" w:rsidP="007B2152">
      <w:pPr>
        <w:spacing w:line="240" w:lineRule="auto"/>
        <w:jc w:val="both"/>
        <w:rPr>
          <w:b/>
          <w:u w:val="single"/>
        </w:rPr>
      </w:pPr>
      <w:r w:rsidRPr="006C7B78">
        <w:rPr>
          <w:b/>
          <w:u w:val="single"/>
        </w:rPr>
        <w:t>SECTION 2.</w:t>
      </w:r>
    </w:p>
    <w:p w14:paraId="4F34A1F3" w14:textId="77777777" w:rsidR="007B2152" w:rsidRPr="006C7B78" w:rsidRDefault="007B2152" w:rsidP="007B2152">
      <w:pPr>
        <w:spacing w:line="240" w:lineRule="auto"/>
        <w:ind w:firstLine="720"/>
        <w:jc w:val="both"/>
      </w:pPr>
      <w:r w:rsidRPr="006C7B78">
        <w:t>Elections will be held during the fall semester each year.  Election will be by simple majority vote.</w:t>
      </w:r>
    </w:p>
    <w:p w14:paraId="3135D580" w14:textId="77777777" w:rsidR="007B2152" w:rsidRPr="006C7B78" w:rsidRDefault="007B2152" w:rsidP="007B2152">
      <w:pPr>
        <w:spacing w:line="240" w:lineRule="auto"/>
        <w:jc w:val="both"/>
      </w:pPr>
      <w:r w:rsidRPr="006C7B78">
        <w:rPr>
          <w:b/>
          <w:u w:val="single"/>
        </w:rPr>
        <w:t>SECTION 3</w:t>
      </w:r>
      <w:r w:rsidRPr="006C7B78">
        <w:t>.</w:t>
      </w:r>
    </w:p>
    <w:p w14:paraId="794C4A64" w14:textId="77777777" w:rsidR="007B2152" w:rsidRPr="006C7B78" w:rsidRDefault="007B2152" w:rsidP="007B2152">
      <w:pPr>
        <w:spacing w:line="240" w:lineRule="auto"/>
        <w:ind w:firstLine="720"/>
        <w:jc w:val="both"/>
      </w:pPr>
      <w:r w:rsidRPr="006C7B78">
        <w:t>Duties of the Officers:</w:t>
      </w:r>
    </w:p>
    <w:p w14:paraId="7ECED5AF" w14:textId="77777777" w:rsidR="007B2152" w:rsidRPr="006C7B78" w:rsidRDefault="007B2152" w:rsidP="007B2152">
      <w:pPr>
        <w:spacing w:line="240" w:lineRule="auto"/>
        <w:jc w:val="both"/>
      </w:pPr>
      <w:r w:rsidRPr="006C7B78">
        <w:tab/>
        <w:t>A.</w:t>
      </w:r>
      <w:r w:rsidRPr="006C7B78">
        <w:tab/>
        <w:t xml:space="preserve">The </w:t>
      </w:r>
      <w:r w:rsidRPr="006C7B78">
        <w:rPr>
          <w:b/>
        </w:rPr>
        <w:t>President</w:t>
      </w:r>
      <w:r w:rsidRPr="006C7B78">
        <w:t xml:space="preserve"> shall:</w:t>
      </w:r>
    </w:p>
    <w:p w14:paraId="5FE8A869" w14:textId="77777777" w:rsidR="007B2152" w:rsidRPr="006C7B78" w:rsidRDefault="007B2152" w:rsidP="007B2152">
      <w:pPr>
        <w:spacing w:line="240" w:lineRule="auto"/>
        <w:jc w:val="both"/>
      </w:pPr>
      <w:r w:rsidRPr="006C7B78">
        <w:tab/>
      </w:r>
      <w:r w:rsidRPr="006C7B78">
        <w:tab/>
        <w:t>1.  Preside over all organization functions</w:t>
      </w:r>
    </w:p>
    <w:p w14:paraId="7B91BE80" w14:textId="77777777" w:rsidR="007B2152" w:rsidRPr="006C7B78" w:rsidRDefault="007B2152" w:rsidP="007B2152">
      <w:pPr>
        <w:spacing w:line="240" w:lineRule="auto"/>
        <w:jc w:val="both"/>
      </w:pPr>
      <w:r w:rsidRPr="006C7B78">
        <w:tab/>
      </w:r>
      <w:r w:rsidRPr="006C7B78">
        <w:tab/>
        <w:t>2.  Coordinate organization activities</w:t>
      </w:r>
    </w:p>
    <w:p w14:paraId="21462618" w14:textId="77777777" w:rsidR="007B2152" w:rsidRPr="006C7B78" w:rsidRDefault="007B2152" w:rsidP="007B2152">
      <w:pPr>
        <w:spacing w:line="240" w:lineRule="auto"/>
        <w:jc w:val="both"/>
      </w:pPr>
      <w:r w:rsidRPr="006C7B78">
        <w:tab/>
      </w:r>
      <w:r w:rsidRPr="006C7B78">
        <w:tab/>
        <w:t>3.  Cast the deciding vote in the event of a tie</w:t>
      </w:r>
    </w:p>
    <w:p w14:paraId="1B302849" w14:textId="77777777" w:rsidR="007B2152" w:rsidRPr="006C7B78" w:rsidRDefault="007B2152" w:rsidP="007B2152">
      <w:pPr>
        <w:spacing w:line="240" w:lineRule="auto"/>
        <w:jc w:val="both"/>
      </w:pPr>
      <w:r w:rsidRPr="006C7B78">
        <w:tab/>
      </w:r>
      <w:r w:rsidRPr="006C7B78">
        <w:tab/>
        <w:t>4.  Establish committees as deemed necessary</w:t>
      </w:r>
    </w:p>
    <w:p w14:paraId="21862986" w14:textId="77777777" w:rsidR="007B2152" w:rsidRPr="006C7B78" w:rsidRDefault="007B2152" w:rsidP="007B2152">
      <w:pPr>
        <w:pStyle w:val="BodyText"/>
        <w:ind w:left="1710" w:hanging="270"/>
        <w:rPr>
          <w:rFonts w:asciiTheme="minorHAnsi" w:hAnsiTheme="minorHAnsi"/>
          <w:sz w:val="22"/>
          <w:szCs w:val="22"/>
        </w:rPr>
      </w:pPr>
      <w:r w:rsidRPr="006C7B78">
        <w:rPr>
          <w:rFonts w:asciiTheme="minorHAnsi" w:hAnsiTheme="minorHAnsi"/>
          <w:sz w:val="22"/>
          <w:szCs w:val="22"/>
        </w:rPr>
        <w:t>5.  Possibly serve as a liaison between the organization and the administration of the college through the Student Government Association</w:t>
      </w:r>
    </w:p>
    <w:p w14:paraId="32F3CB94" w14:textId="77777777" w:rsidR="007B2152" w:rsidRPr="006C7B78" w:rsidRDefault="007B2152" w:rsidP="007B2152">
      <w:pPr>
        <w:spacing w:line="240" w:lineRule="auto"/>
        <w:ind w:left="1710" w:hanging="270"/>
        <w:jc w:val="both"/>
      </w:pPr>
      <w:r w:rsidRPr="006C7B78">
        <w:t>6.  Meet with faculty advisor one week prior to each SOTA meeting to discuss the agenda for the upcoming meeting</w:t>
      </w:r>
    </w:p>
    <w:p w14:paraId="4DD5B4B2" w14:textId="77777777" w:rsidR="007B2152" w:rsidRPr="006C7B78" w:rsidRDefault="007B2152" w:rsidP="007B2152">
      <w:pPr>
        <w:spacing w:line="240" w:lineRule="auto"/>
        <w:ind w:firstLine="720"/>
        <w:jc w:val="both"/>
      </w:pPr>
      <w:r w:rsidRPr="006C7B78">
        <w:lastRenderedPageBreak/>
        <w:t>B.</w:t>
      </w:r>
      <w:r w:rsidRPr="006C7B78">
        <w:tab/>
        <w:t xml:space="preserve">The </w:t>
      </w:r>
      <w:r w:rsidRPr="006C7B78">
        <w:rPr>
          <w:b/>
        </w:rPr>
        <w:t>Vice-President</w:t>
      </w:r>
      <w:r w:rsidRPr="006C7B78">
        <w:t xml:space="preserve"> shall:</w:t>
      </w:r>
    </w:p>
    <w:p w14:paraId="1A81F8E4" w14:textId="77777777" w:rsidR="007B2152" w:rsidRPr="006C7B78" w:rsidRDefault="007B2152" w:rsidP="007B2152">
      <w:pPr>
        <w:spacing w:line="240" w:lineRule="auto"/>
        <w:jc w:val="both"/>
      </w:pPr>
      <w:r w:rsidRPr="006C7B78">
        <w:tab/>
      </w:r>
      <w:r w:rsidRPr="006C7B78">
        <w:tab/>
        <w:t>1.  Assist the president in all duties</w:t>
      </w:r>
    </w:p>
    <w:p w14:paraId="07360FB5" w14:textId="77777777" w:rsidR="007B2152" w:rsidRPr="006C7B78" w:rsidRDefault="007B2152" w:rsidP="007B2152">
      <w:pPr>
        <w:spacing w:line="240" w:lineRule="auto"/>
        <w:jc w:val="both"/>
      </w:pPr>
      <w:r w:rsidRPr="006C7B78">
        <w:tab/>
      </w:r>
      <w:r w:rsidRPr="006C7B78">
        <w:tab/>
        <w:t>2.  Preside over the organization’s meeting in the absence of the president</w:t>
      </w:r>
    </w:p>
    <w:p w14:paraId="4005542B" w14:textId="77777777" w:rsidR="007B2152" w:rsidRPr="006C7B78" w:rsidRDefault="007B2152" w:rsidP="007B2152">
      <w:pPr>
        <w:spacing w:line="240" w:lineRule="auto"/>
        <w:jc w:val="both"/>
      </w:pPr>
      <w:r w:rsidRPr="006C7B78">
        <w:tab/>
      </w:r>
      <w:r w:rsidRPr="006C7B78">
        <w:tab/>
        <w:t>3.  Serve as the parliamentarian</w:t>
      </w:r>
    </w:p>
    <w:p w14:paraId="277ABF0D" w14:textId="77777777" w:rsidR="007B2152" w:rsidRPr="006C7B78" w:rsidRDefault="007B2152" w:rsidP="007B2152">
      <w:pPr>
        <w:spacing w:line="240" w:lineRule="auto"/>
        <w:jc w:val="both"/>
      </w:pPr>
      <w:r w:rsidRPr="006C7B78">
        <w:tab/>
      </w:r>
      <w:r w:rsidRPr="006C7B78">
        <w:tab/>
        <w:t>4.  Serve as chairman of the Social Committee</w:t>
      </w:r>
    </w:p>
    <w:p w14:paraId="2B002FDD" w14:textId="77777777" w:rsidR="007B2152" w:rsidRPr="006C7B78" w:rsidRDefault="007B2152" w:rsidP="007B2152">
      <w:pPr>
        <w:spacing w:line="240" w:lineRule="auto"/>
        <w:ind w:left="1440" w:hanging="1440"/>
        <w:jc w:val="both"/>
      </w:pPr>
      <w:r w:rsidRPr="006C7B78">
        <w:tab/>
        <w:t>5.  Keep the members informed of organization activities.</w:t>
      </w:r>
    </w:p>
    <w:p w14:paraId="4138F878" w14:textId="77777777" w:rsidR="007B2152" w:rsidRPr="006C7B78" w:rsidRDefault="007B2152" w:rsidP="007B2152">
      <w:pPr>
        <w:spacing w:line="240" w:lineRule="auto"/>
        <w:jc w:val="both"/>
      </w:pPr>
      <w:r w:rsidRPr="006C7B78">
        <w:tab/>
        <w:t>C.</w:t>
      </w:r>
      <w:r w:rsidRPr="006C7B78">
        <w:tab/>
        <w:t xml:space="preserve">The </w:t>
      </w:r>
      <w:r w:rsidRPr="006C7B78">
        <w:rPr>
          <w:b/>
        </w:rPr>
        <w:t>Secretary</w:t>
      </w:r>
      <w:r w:rsidRPr="006C7B78">
        <w:t xml:space="preserve"> shall:</w:t>
      </w:r>
    </w:p>
    <w:p w14:paraId="41A0DC80" w14:textId="77777777" w:rsidR="007B2152" w:rsidRPr="006C7B78" w:rsidRDefault="007B2152" w:rsidP="007B2152">
      <w:pPr>
        <w:pStyle w:val="BodyTextIndent2"/>
        <w:spacing w:line="240" w:lineRule="auto"/>
      </w:pPr>
      <w:r w:rsidRPr="006C7B78">
        <w:t>1.  Record and transcribe all organizational meeting minutes, post one copy on the occupational therapy bulletin board, distribute one copy to the faculty, and keep one copy for the SOTA notebook</w:t>
      </w:r>
    </w:p>
    <w:p w14:paraId="5337EA39" w14:textId="77777777" w:rsidR="007B2152" w:rsidRPr="006C7B78" w:rsidRDefault="007B2152" w:rsidP="007B2152">
      <w:pPr>
        <w:spacing w:line="240" w:lineRule="auto"/>
        <w:ind w:left="1800" w:hanging="360"/>
        <w:jc w:val="both"/>
      </w:pPr>
      <w:r w:rsidRPr="006C7B78">
        <w:t>2.  Read the minutes from the previous meeting at the beginning of each new meeting</w:t>
      </w:r>
    </w:p>
    <w:p w14:paraId="232170BD" w14:textId="77777777" w:rsidR="007B2152" w:rsidRPr="006C7B78" w:rsidRDefault="007B2152" w:rsidP="007B2152">
      <w:pPr>
        <w:spacing w:line="240" w:lineRule="auto"/>
        <w:ind w:left="1440"/>
        <w:jc w:val="both"/>
      </w:pPr>
      <w:r w:rsidRPr="006C7B78">
        <w:t>3.  Assume responsibility for all correspondence from the club.</w:t>
      </w:r>
    </w:p>
    <w:p w14:paraId="54EEC8F1" w14:textId="77777777" w:rsidR="007B2152" w:rsidRPr="006C7B78" w:rsidRDefault="007B2152" w:rsidP="007B2152">
      <w:pPr>
        <w:spacing w:line="240" w:lineRule="auto"/>
        <w:ind w:left="720" w:firstLine="720"/>
        <w:jc w:val="both"/>
      </w:pPr>
      <w:r w:rsidRPr="006C7B78">
        <w:t>4.  Take attendance at meetings</w:t>
      </w:r>
    </w:p>
    <w:p w14:paraId="679FADEC" w14:textId="77777777" w:rsidR="007B2152" w:rsidRPr="006C7B78" w:rsidRDefault="007B2152" w:rsidP="007B2152">
      <w:pPr>
        <w:spacing w:line="240" w:lineRule="auto"/>
        <w:jc w:val="both"/>
      </w:pPr>
      <w:r w:rsidRPr="006C7B78">
        <w:tab/>
      </w:r>
      <w:r w:rsidRPr="006C7B78">
        <w:tab/>
        <w:t>5.  Post notice of meetings.</w:t>
      </w:r>
    </w:p>
    <w:p w14:paraId="73E037E8" w14:textId="77777777" w:rsidR="007B2152" w:rsidRPr="006C7B78" w:rsidRDefault="007B2152" w:rsidP="007B2152">
      <w:pPr>
        <w:spacing w:line="240" w:lineRule="auto"/>
        <w:ind w:firstLine="720"/>
        <w:jc w:val="both"/>
      </w:pPr>
      <w:r w:rsidRPr="006C7B78">
        <w:t>D.</w:t>
      </w:r>
      <w:r w:rsidRPr="006C7B78">
        <w:tab/>
        <w:t xml:space="preserve">The </w:t>
      </w:r>
      <w:r w:rsidRPr="006C7B78">
        <w:rPr>
          <w:b/>
        </w:rPr>
        <w:t>Treasurer</w:t>
      </w:r>
      <w:r w:rsidRPr="006C7B78">
        <w:t xml:space="preserve"> shall:</w:t>
      </w:r>
    </w:p>
    <w:p w14:paraId="7BCDC52D" w14:textId="77777777" w:rsidR="007B2152" w:rsidRPr="006C7B78" w:rsidRDefault="007B2152" w:rsidP="007B2152">
      <w:pPr>
        <w:pStyle w:val="BodyTextIndent3"/>
        <w:spacing w:line="240" w:lineRule="auto"/>
        <w:rPr>
          <w:sz w:val="22"/>
          <w:szCs w:val="22"/>
        </w:rPr>
      </w:pPr>
      <w:r w:rsidRPr="006C7B78">
        <w:rPr>
          <w:sz w:val="22"/>
          <w:szCs w:val="22"/>
        </w:rPr>
        <w:t>1. Keep the organization’s financial records and attend to all financial transactions of the organization, including arranging disbursements of the association’s expenses</w:t>
      </w:r>
    </w:p>
    <w:p w14:paraId="20123FF8" w14:textId="77777777" w:rsidR="007B2152" w:rsidRPr="006C7B78" w:rsidRDefault="007B2152" w:rsidP="007B2152">
      <w:pPr>
        <w:spacing w:line="240" w:lineRule="auto"/>
        <w:ind w:left="720" w:firstLine="720"/>
        <w:jc w:val="both"/>
      </w:pPr>
      <w:r w:rsidRPr="006C7B78">
        <w:t>2.  Serve as chairperson of the Ways and Means Committee.</w:t>
      </w:r>
    </w:p>
    <w:p w14:paraId="772CC0DE" w14:textId="77777777" w:rsidR="007B2152" w:rsidRPr="006C7B78" w:rsidRDefault="007B2152" w:rsidP="007B2152">
      <w:pPr>
        <w:spacing w:line="240" w:lineRule="auto"/>
        <w:ind w:left="720" w:firstLine="720"/>
        <w:jc w:val="both"/>
      </w:pPr>
      <w:r w:rsidRPr="006C7B78">
        <w:t>3.  Sign all SOTA purchase requisitions.</w:t>
      </w:r>
    </w:p>
    <w:p w14:paraId="0AEFF232" w14:textId="77777777" w:rsidR="007B2152" w:rsidRPr="006C7B78" w:rsidRDefault="007B2152" w:rsidP="007B2152">
      <w:pPr>
        <w:spacing w:line="240" w:lineRule="auto"/>
        <w:ind w:firstLine="720"/>
        <w:jc w:val="both"/>
      </w:pPr>
      <w:r w:rsidRPr="006C7B78">
        <w:t>E.</w:t>
      </w:r>
      <w:r w:rsidRPr="006C7B78">
        <w:tab/>
        <w:t xml:space="preserve">The </w:t>
      </w:r>
      <w:r w:rsidRPr="006C7B78">
        <w:rPr>
          <w:b/>
        </w:rPr>
        <w:t>Historian/Photographer</w:t>
      </w:r>
    </w:p>
    <w:p w14:paraId="322B3138" w14:textId="77777777" w:rsidR="007B2152" w:rsidRPr="006C7B78" w:rsidRDefault="007B2152" w:rsidP="007B2152">
      <w:pPr>
        <w:pStyle w:val="BodyTextIndent"/>
        <w:spacing w:line="240" w:lineRule="auto"/>
        <w:ind w:left="1710" w:hanging="270"/>
      </w:pPr>
      <w:r w:rsidRPr="006C7B78">
        <w:t>1.  Keep the SOTA scrapbook and update it with the Association’s current project and events</w:t>
      </w:r>
    </w:p>
    <w:p w14:paraId="3E0C0F01" w14:textId="77777777" w:rsidR="007B2152" w:rsidRPr="006C7B78" w:rsidRDefault="007B2152" w:rsidP="007B2152">
      <w:pPr>
        <w:spacing w:line="240" w:lineRule="auto"/>
        <w:ind w:left="720" w:firstLine="720"/>
        <w:jc w:val="both"/>
      </w:pPr>
      <w:r w:rsidRPr="006C7B78">
        <w:t>2.  Own a camera and take pictures at club and class events.</w:t>
      </w:r>
    </w:p>
    <w:p w14:paraId="6FA87526" w14:textId="77777777" w:rsidR="007B2152" w:rsidRPr="006C7B78" w:rsidRDefault="007B2152" w:rsidP="007B2152">
      <w:pPr>
        <w:numPr>
          <w:ilvl w:val="0"/>
          <w:numId w:val="3"/>
        </w:numPr>
        <w:spacing w:after="0" w:line="240" w:lineRule="auto"/>
        <w:jc w:val="both"/>
      </w:pPr>
      <w:r w:rsidRPr="006C7B78">
        <w:t>Serve as chairperson of the Bylaws Committee</w:t>
      </w:r>
    </w:p>
    <w:p w14:paraId="2CA32034" w14:textId="77777777" w:rsidR="007B2152" w:rsidRPr="006C7B78" w:rsidRDefault="007B2152" w:rsidP="007B2152">
      <w:pPr>
        <w:spacing w:line="240" w:lineRule="auto"/>
        <w:ind w:firstLine="720"/>
        <w:jc w:val="both"/>
      </w:pPr>
      <w:r w:rsidRPr="006C7B78">
        <w:t>F.</w:t>
      </w:r>
      <w:r w:rsidRPr="006C7B78">
        <w:tab/>
        <w:t xml:space="preserve">The </w:t>
      </w:r>
      <w:r w:rsidRPr="006C7B78">
        <w:rPr>
          <w:b/>
        </w:rPr>
        <w:t>ASD Delegate</w:t>
      </w:r>
      <w:r w:rsidRPr="006C7B78">
        <w:t xml:space="preserve"> shall:</w:t>
      </w:r>
    </w:p>
    <w:p w14:paraId="091725DD" w14:textId="77777777" w:rsidR="007B2152" w:rsidRPr="006C7B78" w:rsidRDefault="007B2152" w:rsidP="007B2152">
      <w:pPr>
        <w:pStyle w:val="BodyTextIndent"/>
        <w:spacing w:line="240" w:lineRule="auto"/>
        <w:ind w:left="1800" w:hanging="360"/>
      </w:pPr>
      <w:r w:rsidRPr="006C7B78">
        <w:t>1.   Represent SOTA at VOTA and AOTA meetings and report information from these meetings to the organization.</w:t>
      </w:r>
    </w:p>
    <w:p w14:paraId="581440E3" w14:textId="77777777" w:rsidR="007B2152" w:rsidRPr="006C7B78" w:rsidRDefault="007B2152" w:rsidP="007B2152">
      <w:pPr>
        <w:spacing w:line="240" w:lineRule="auto"/>
        <w:jc w:val="both"/>
        <w:rPr>
          <w:b/>
          <w:u w:val="single"/>
        </w:rPr>
      </w:pPr>
      <w:r w:rsidRPr="006C7B78">
        <w:rPr>
          <w:b/>
          <w:u w:val="single"/>
        </w:rPr>
        <w:t>SECTION 4.</w:t>
      </w:r>
    </w:p>
    <w:p w14:paraId="1C0A27BF" w14:textId="77777777" w:rsidR="007B2152" w:rsidRPr="006C7B78" w:rsidRDefault="007B2152" w:rsidP="007B2152">
      <w:pPr>
        <w:spacing w:line="240" w:lineRule="auto"/>
        <w:ind w:firstLine="720"/>
        <w:jc w:val="both"/>
      </w:pPr>
      <w:r w:rsidRPr="006C7B78">
        <w:t>Removal of officers will be by a two-thirds majority at a regular meeting.  A new elected officer will fill the vacated position at this time.</w:t>
      </w:r>
    </w:p>
    <w:p w14:paraId="4CA397B6" w14:textId="77777777" w:rsidR="007B2152" w:rsidRPr="006C7B78" w:rsidRDefault="007B2152" w:rsidP="007B2152">
      <w:pPr>
        <w:spacing w:line="240" w:lineRule="auto"/>
        <w:jc w:val="both"/>
      </w:pPr>
    </w:p>
    <w:p w14:paraId="3B000C57" w14:textId="77777777" w:rsidR="007B2152" w:rsidRPr="006C7B78" w:rsidRDefault="007B2152" w:rsidP="007B2152">
      <w:pPr>
        <w:spacing w:line="240" w:lineRule="auto"/>
        <w:ind w:firstLine="720"/>
        <w:jc w:val="both"/>
      </w:pPr>
      <w:r w:rsidRPr="006C7B78">
        <w:t>Officers may relinquish their positions at their discretion during their administration.  A special meeting will be scheduled to elect a new officer to fill the vacated position.</w:t>
      </w:r>
    </w:p>
    <w:p w14:paraId="0BE63CAD" w14:textId="77777777" w:rsidR="007B2152" w:rsidRPr="006C7B78" w:rsidRDefault="007B2152" w:rsidP="007B2152">
      <w:pPr>
        <w:spacing w:line="240" w:lineRule="auto"/>
        <w:jc w:val="both"/>
        <w:rPr>
          <w:b/>
          <w:u w:val="single"/>
        </w:rPr>
      </w:pPr>
      <w:r w:rsidRPr="006C7B78">
        <w:rPr>
          <w:b/>
          <w:u w:val="single"/>
        </w:rPr>
        <w:t>SECTION 5.</w:t>
      </w:r>
    </w:p>
    <w:p w14:paraId="1AB26EE0" w14:textId="77777777" w:rsidR="007B2152" w:rsidRPr="006C7B78" w:rsidRDefault="007B2152" w:rsidP="007B2152">
      <w:pPr>
        <w:spacing w:line="240" w:lineRule="auto"/>
        <w:ind w:firstLine="720"/>
        <w:jc w:val="both"/>
      </w:pPr>
      <w:r w:rsidRPr="006C7B78">
        <w:lastRenderedPageBreak/>
        <w:t>Each member is responsible for serving on one or more of the following committees: Bylaws; Social; Special Projects; Ways and Means.  A sign-up sheet will be posted by the president following the first meeting of the organization.  Following the second meeting, the president will review the sign-up sheet to ensure that all members have selected a committee.  Each committee will designate a chairperson and submit the name of that individual to the president by the third meeting of the organization.</w:t>
      </w:r>
    </w:p>
    <w:p w14:paraId="4A54396D" w14:textId="77777777" w:rsidR="007B2152" w:rsidRPr="006C7B78" w:rsidRDefault="007B2152" w:rsidP="007B2152">
      <w:pPr>
        <w:spacing w:line="240" w:lineRule="auto"/>
        <w:jc w:val="both"/>
        <w:rPr>
          <w:b/>
          <w:u w:val="single"/>
        </w:rPr>
      </w:pPr>
      <w:r w:rsidRPr="006C7B78">
        <w:rPr>
          <w:b/>
          <w:u w:val="single"/>
        </w:rPr>
        <w:t>SECTION 6.</w:t>
      </w:r>
    </w:p>
    <w:p w14:paraId="1C2BF154" w14:textId="77777777" w:rsidR="007B2152" w:rsidRPr="006C7B78" w:rsidRDefault="007B2152" w:rsidP="007B2152">
      <w:pPr>
        <w:spacing w:line="240" w:lineRule="auto"/>
        <w:ind w:firstLine="720"/>
        <w:jc w:val="both"/>
      </w:pPr>
      <w:r w:rsidRPr="006C7B78">
        <w:t>Duties of Standing Committees</w:t>
      </w:r>
    </w:p>
    <w:p w14:paraId="5CD5D81D" w14:textId="77777777" w:rsidR="007B2152" w:rsidRPr="006C7B78" w:rsidRDefault="007B2152" w:rsidP="007B2152">
      <w:pPr>
        <w:spacing w:line="240" w:lineRule="auto"/>
        <w:ind w:left="1440" w:hanging="720"/>
        <w:jc w:val="both"/>
      </w:pPr>
      <w:r w:rsidRPr="006C7B78">
        <w:t xml:space="preserve">A.  </w:t>
      </w:r>
      <w:r w:rsidRPr="006C7B78">
        <w:tab/>
        <w:t>The Bylaws Committee of at least three students shall review the constitution each year and make recommendations for additions/deletions.</w:t>
      </w:r>
    </w:p>
    <w:p w14:paraId="12D0BE02" w14:textId="77777777" w:rsidR="007B2152" w:rsidRPr="006C7B78" w:rsidRDefault="007B2152" w:rsidP="007B2152">
      <w:pPr>
        <w:spacing w:line="240" w:lineRule="auto"/>
        <w:ind w:left="1440" w:hanging="720"/>
        <w:jc w:val="both"/>
      </w:pPr>
      <w:r w:rsidRPr="006C7B78">
        <w:t>B.</w:t>
      </w:r>
      <w:r w:rsidRPr="006C7B78">
        <w:tab/>
        <w:t>The Social Committee of at least four students shall make recommendations and arrangements, and assist in carrying out plans for all SOTA activities.</w:t>
      </w:r>
    </w:p>
    <w:p w14:paraId="6D1614A9" w14:textId="77777777" w:rsidR="007B2152" w:rsidRPr="006C7B78" w:rsidRDefault="007B2152" w:rsidP="007B2152">
      <w:pPr>
        <w:spacing w:line="240" w:lineRule="auto"/>
        <w:ind w:left="1440" w:hanging="720"/>
        <w:jc w:val="both"/>
      </w:pPr>
      <w:r w:rsidRPr="006C7B78">
        <w:t>C.</w:t>
      </w:r>
      <w:r w:rsidRPr="006C7B78">
        <w:tab/>
        <w:t>The Special Projects Committee of at least four students shall investigate and recommend community projects to the organization and assist in implementing these projects.</w:t>
      </w:r>
    </w:p>
    <w:p w14:paraId="0323919B" w14:textId="77777777" w:rsidR="007B2152" w:rsidRPr="006C7B78" w:rsidRDefault="007B2152" w:rsidP="007B2152">
      <w:pPr>
        <w:spacing w:line="240" w:lineRule="auto"/>
        <w:ind w:left="1440" w:hanging="720"/>
        <w:jc w:val="both"/>
      </w:pPr>
      <w:r w:rsidRPr="006C7B78">
        <w:t>D.</w:t>
      </w:r>
      <w:r w:rsidRPr="006C7B78">
        <w:tab/>
        <w:t>The Ways and Means Committee of at least four students shall propose fund raising projects and assist in carrying out these projects.</w:t>
      </w:r>
    </w:p>
    <w:p w14:paraId="0695A4AE" w14:textId="77777777" w:rsidR="007B2152" w:rsidRPr="006C7B78" w:rsidRDefault="007B2152" w:rsidP="007B2152">
      <w:pPr>
        <w:spacing w:line="240" w:lineRule="auto"/>
        <w:jc w:val="center"/>
        <w:rPr>
          <w:b/>
        </w:rPr>
      </w:pPr>
      <w:r w:rsidRPr="006C7B78">
        <w:rPr>
          <w:b/>
        </w:rPr>
        <w:t>ARTICLE IV.  MEETINGS</w:t>
      </w:r>
    </w:p>
    <w:p w14:paraId="35DB51A0" w14:textId="77777777" w:rsidR="007B2152" w:rsidRPr="006C7B78" w:rsidRDefault="007B2152" w:rsidP="007B2152">
      <w:pPr>
        <w:spacing w:line="240" w:lineRule="auto"/>
        <w:jc w:val="both"/>
        <w:rPr>
          <w:b/>
          <w:u w:val="single"/>
        </w:rPr>
      </w:pPr>
      <w:r w:rsidRPr="006C7B78">
        <w:rPr>
          <w:b/>
          <w:u w:val="single"/>
        </w:rPr>
        <w:t>SECTION 1.</w:t>
      </w:r>
    </w:p>
    <w:p w14:paraId="39D72A41" w14:textId="77777777" w:rsidR="007B2152" w:rsidRPr="006C7B78" w:rsidRDefault="007B2152" w:rsidP="007B2152">
      <w:pPr>
        <w:spacing w:line="240" w:lineRule="auto"/>
        <w:ind w:firstLine="720"/>
        <w:jc w:val="both"/>
      </w:pPr>
      <w:r w:rsidRPr="006C7B78">
        <w:t>Meetings will be held monthly.  Other meeting times may be scheduled as needed.</w:t>
      </w:r>
    </w:p>
    <w:p w14:paraId="0E7CC094" w14:textId="77777777" w:rsidR="007B2152" w:rsidRPr="006C7B78" w:rsidRDefault="007B2152" w:rsidP="007B2152">
      <w:pPr>
        <w:spacing w:line="240" w:lineRule="auto"/>
        <w:jc w:val="both"/>
        <w:rPr>
          <w:b/>
          <w:u w:val="single"/>
        </w:rPr>
      </w:pPr>
      <w:r w:rsidRPr="006C7B78">
        <w:rPr>
          <w:b/>
          <w:u w:val="single"/>
        </w:rPr>
        <w:t>SECTION 2.</w:t>
      </w:r>
    </w:p>
    <w:p w14:paraId="62F4B3BF" w14:textId="77777777" w:rsidR="007B2152" w:rsidRPr="006C7B78" w:rsidRDefault="007B2152" w:rsidP="007B2152">
      <w:pPr>
        <w:spacing w:line="240" w:lineRule="auto"/>
        <w:ind w:firstLine="720"/>
        <w:jc w:val="both"/>
      </w:pPr>
      <w:r w:rsidRPr="006C7B78">
        <w:t>Two-thirds membership is required for a quorum when voting on any organization matter.</w:t>
      </w:r>
    </w:p>
    <w:p w14:paraId="60A09940" w14:textId="77777777" w:rsidR="007B2152" w:rsidRPr="006C7B78" w:rsidRDefault="007B2152" w:rsidP="007B2152">
      <w:pPr>
        <w:spacing w:line="240" w:lineRule="auto"/>
        <w:jc w:val="center"/>
        <w:rPr>
          <w:b/>
        </w:rPr>
      </w:pPr>
      <w:r w:rsidRPr="006C7B78">
        <w:rPr>
          <w:b/>
        </w:rPr>
        <w:t>ARTICLE V.  FINANCES</w:t>
      </w:r>
    </w:p>
    <w:p w14:paraId="0C24178D" w14:textId="77777777" w:rsidR="007B2152" w:rsidRPr="006C7B78" w:rsidRDefault="007B2152" w:rsidP="007B2152">
      <w:pPr>
        <w:spacing w:line="240" w:lineRule="auto"/>
        <w:ind w:firstLine="720"/>
        <w:jc w:val="both"/>
      </w:pPr>
      <w:r w:rsidRPr="006C7B78">
        <w:t>The SOTA club has an account in the SWCC business office.  Access to the money in the account is gained by having the program secretary submit a purchase requisition to the business office.  The purchase requisition must include a description of the requested item or service, cost, federal tax identification number, signed receipt for purchase and/or copy of cancelled check (if applicable).  Signatures of both the club faculty advisor and the club treasurer must be present on the purchase requisition.  The club must submit a copy of the club minutes documenting that the purchase was passed by at least two-thirds membership.</w:t>
      </w:r>
    </w:p>
    <w:p w14:paraId="5FA833E5" w14:textId="77777777" w:rsidR="007B2152" w:rsidRPr="006C7B78" w:rsidRDefault="007B2152" w:rsidP="007B2152">
      <w:pPr>
        <w:spacing w:line="240" w:lineRule="auto"/>
        <w:jc w:val="center"/>
        <w:rPr>
          <w:b/>
        </w:rPr>
      </w:pPr>
      <w:r w:rsidRPr="006C7B78">
        <w:rPr>
          <w:b/>
        </w:rPr>
        <w:t>ARTICLE VI.  PARLIAMENTARY PROCEDURE AND AMENDMENTS</w:t>
      </w:r>
    </w:p>
    <w:p w14:paraId="52DBB075" w14:textId="77777777" w:rsidR="007B2152" w:rsidRPr="006C7B78" w:rsidRDefault="007B2152" w:rsidP="007B2152">
      <w:pPr>
        <w:spacing w:line="240" w:lineRule="auto"/>
        <w:jc w:val="both"/>
        <w:rPr>
          <w:b/>
          <w:u w:val="single"/>
        </w:rPr>
      </w:pPr>
      <w:r w:rsidRPr="006C7B78">
        <w:rPr>
          <w:b/>
          <w:u w:val="single"/>
        </w:rPr>
        <w:t>SECTION 1.</w:t>
      </w:r>
    </w:p>
    <w:p w14:paraId="510D514B" w14:textId="77777777" w:rsidR="007B2152" w:rsidRPr="006C7B78" w:rsidRDefault="007B2152" w:rsidP="007B2152">
      <w:pPr>
        <w:spacing w:line="240" w:lineRule="auto"/>
        <w:ind w:firstLine="720"/>
        <w:jc w:val="both"/>
        <w:rPr>
          <w:b/>
        </w:rPr>
      </w:pPr>
      <w:r w:rsidRPr="006C7B78">
        <w:rPr>
          <w:u w:val="single"/>
        </w:rPr>
        <w:t>Robert’s Rules of Order Revised</w:t>
      </w:r>
      <w:r w:rsidRPr="006C7B78">
        <w:t xml:space="preserve"> shall be used for conducting all meetings.</w:t>
      </w:r>
    </w:p>
    <w:p w14:paraId="06F48D74" w14:textId="77777777" w:rsidR="007B2152" w:rsidRPr="006C7B78" w:rsidRDefault="007B2152" w:rsidP="007B2152">
      <w:pPr>
        <w:spacing w:line="240" w:lineRule="auto"/>
        <w:jc w:val="both"/>
        <w:rPr>
          <w:b/>
          <w:u w:val="single"/>
        </w:rPr>
      </w:pPr>
      <w:r w:rsidRPr="006C7B78">
        <w:rPr>
          <w:b/>
          <w:u w:val="single"/>
        </w:rPr>
        <w:t>SECTION 2.</w:t>
      </w:r>
    </w:p>
    <w:p w14:paraId="6EE3617F" w14:textId="2F5F9B07" w:rsidR="007B2152" w:rsidRPr="006C7B78" w:rsidRDefault="007B2152" w:rsidP="007B2152">
      <w:pPr>
        <w:spacing w:line="240" w:lineRule="auto"/>
        <w:ind w:firstLine="720"/>
        <w:jc w:val="both"/>
        <w:rPr>
          <w:b/>
        </w:rPr>
      </w:pPr>
      <w:r w:rsidRPr="006C7B78">
        <w:t xml:space="preserve">Method of Amending the Constitution </w:t>
      </w:r>
      <w:r w:rsidR="00BF50C9">
        <w:t>–</w:t>
      </w:r>
      <w:r w:rsidRPr="006C7B78">
        <w:t xml:space="preserve"> Any member may propose a new amendment; the new amendment must be written, then tabled for one month and voted on the next month.  A two-thirds majority is needed to ratify the new amendment.</w:t>
      </w:r>
    </w:p>
    <w:p w14:paraId="2774152D" w14:textId="41D4514D" w:rsidR="00BF50C9" w:rsidRDefault="00BF50C9" w:rsidP="00BF50C9">
      <w:pPr>
        <w:spacing w:line="360" w:lineRule="auto"/>
        <w:jc w:val="center"/>
        <w:rPr>
          <w:rFonts w:ascii="Arial" w:hAnsi="Arial" w:cs="Arial"/>
          <w:b/>
          <w:bCs/>
          <w:sz w:val="24"/>
          <w:szCs w:val="24"/>
        </w:rPr>
      </w:pPr>
      <w:r>
        <w:rPr>
          <w:rFonts w:ascii="Arial" w:hAnsi="Arial" w:cs="Arial"/>
          <w:b/>
          <w:bCs/>
          <w:sz w:val="24"/>
          <w:szCs w:val="24"/>
        </w:rPr>
        <w:lastRenderedPageBreak/>
        <w:t>Virginia Occupational Therapy Association (VOTA)</w:t>
      </w:r>
    </w:p>
    <w:p w14:paraId="3E0F889A" w14:textId="1AFC58E2" w:rsidR="009F6BF1" w:rsidRDefault="009F6BF1" w:rsidP="00BF50C9">
      <w:pPr>
        <w:spacing w:line="360" w:lineRule="auto"/>
        <w:rPr>
          <w:rFonts w:ascii="Arial" w:hAnsi="Arial" w:cs="Arial"/>
          <w:sz w:val="24"/>
          <w:szCs w:val="24"/>
        </w:rPr>
      </w:pPr>
      <w:r>
        <w:rPr>
          <w:rFonts w:ascii="Arial" w:hAnsi="Arial" w:cs="Arial"/>
          <w:sz w:val="24"/>
          <w:szCs w:val="24"/>
        </w:rPr>
        <w:t>For more information about our state occupational therapy association, please go to:</w:t>
      </w:r>
    </w:p>
    <w:p w14:paraId="093FD5D6" w14:textId="63A852D7" w:rsidR="00BF50C9" w:rsidRDefault="009F6BF1" w:rsidP="00BF50C9">
      <w:pPr>
        <w:spacing w:line="360" w:lineRule="auto"/>
        <w:rPr>
          <w:rFonts w:ascii="Arial" w:hAnsi="Arial" w:cs="Arial"/>
          <w:sz w:val="24"/>
          <w:szCs w:val="24"/>
        </w:rPr>
      </w:pPr>
      <w:hyperlink r:id="rId16" w:history="1">
        <w:r w:rsidRPr="0007147A">
          <w:rPr>
            <w:rStyle w:val="Hyperlink"/>
            <w:rFonts w:ascii="Arial" w:hAnsi="Arial" w:cs="Arial"/>
            <w:sz w:val="24"/>
            <w:szCs w:val="24"/>
          </w:rPr>
          <w:t>https://vota.wildapricot.org/</w:t>
        </w:r>
      </w:hyperlink>
    </w:p>
    <w:p w14:paraId="0BB7ECE7" w14:textId="17F3572E" w:rsidR="009F6BF1" w:rsidRDefault="009F6BF1" w:rsidP="00BF50C9">
      <w:pPr>
        <w:spacing w:line="360" w:lineRule="auto"/>
        <w:rPr>
          <w:rFonts w:ascii="Arial" w:hAnsi="Arial" w:cs="Arial"/>
          <w:sz w:val="24"/>
          <w:szCs w:val="24"/>
        </w:rPr>
      </w:pPr>
    </w:p>
    <w:p w14:paraId="31CD89B9" w14:textId="6D2E4134" w:rsidR="009F6BF1" w:rsidRPr="009F6BF1" w:rsidRDefault="009F6BF1" w:rsidP="009F6BF1">
      <w:pPr>
        <w:spacing w:line="360" w:lineRule="auto"/>
        <w:jc w:val="center"/>
        <w:rPr>
          <w:rFonts w:ascii="Arial" w:hAnsi="Arial" w:cs="Arial"/>
          <w:b/>
          <w:bCs/>
          <w:sz w:val="24"/>
          <w:szCs w:val="24"/>
        </w:rPr>
      </w:pPr>
      <w:r w:rsidRPr="009F6BF1">
        <w:rPr>
          <w:rFonts w:ascii="Arial" w:hAnsi="Arial" w:cs="Arial"/>
          <w:b/>
          <w:bCs/>
          <w:sz w:val="24"/>
          <w:szCs w:val="24"/>
        </w:rPr>
        <w:t>American Occupational Therapy Association (AOTA)</w:t>
      </w:r>
    </w:p>
    <w:p w14:paraId="22886B3E" w14:textId="1C89D3AF" w:rsidR="009F6BF1" w:rsidRDefault="009F6BF1" w:rsidP="00BF50C9">
      <w:pPr>
        <w:spacing w:line="360" w:lineRule="auto"/>
        <w:rPr>
          <w:rFonts w:ascii="Arial" w:hAnsi="Arial" w:cs="Arial"/>
          <w:sz w:val="24"/>
          <w:szCs w:val="24"/>
        </w:rPr>
      </w:pPr>
      <w:r>
        <w:rPr>
          <w:rFonts w:ascii="Arial" w:hAnsi="Arial" w:cs="Arial"/>
          <w:sz w:val="24"/>
          <w:szCs w:val="24"/>
        </w:rPr>
        <w:t xml:space="preserve">The American Occupational Therapy Association (AOTA) is the national occupational therapy professional organization that has a wealth of beneficial information for OT practitioners and the general public.  For more information on how to become a member of the AOTA or for information regarding OT practice, schools, legislation, research, etc., please go to:  </w:t>
      </w:r>
      <w:hyperlink r:id="rId17" w:history="1">
        <w:r w:rsidRPr="0007147A">
          <w:rPr>
            <w:rStyle w:val="Hyperlink"/>
            <w:rFonts w:ascii="Arial" w:hAnsi="Arial" w:cs="Arial"/>
            <w:sz w:val="24"/>
            <w:szCs w:val="24"/>
          </w:rPr>
          <w:t>www.aota.org</w:t>
        </w:r>
      </w:hyperlink>
      <w:r>
        <w:rPr>
          <w:rFonts w:ascii="Arial" w:hAnsi="Arial" w:cs="Arial"/>
          <w:sz w:val="24"/>
          <w:szCs w:val="24"/>
        </w:rPr>
        <w:t xml:space="preserve"> </w:t>
      </w:r>
    </w:p>
    <w:p w14:paraId="6E8AB10B" w14:textId="53F960E8" w:rsidR="009F6BF1" w:rsidRDefault="009F6BF1" w:rsidP="00BF50C9">
      <w:pPr>
        <w:spacing w:line="360" w:lineRule="auto"/>
        <w:rPr>
          <w:rFonts w:ascii="Arial" w:hAnsi="Arial" w:cs="Arial"/>
          <w:sz w:val="24"/>
          <w:szCs w:val="24"/>
        </w:rPr>
      </w:pPr>
    </w:p>
    <w:p w14:paraId="21078983" w14:textId="39332947" w:rsidR="00884515" w:rsidRDefault="00884515" w:rsidP="00BF50C9">
      <w:pPr>
        <w:spacing w:line="360" w:lineRule="auto"/>
        <w:rPr>
          <w:rFonts w:ascii="Arial" w:hAnsi="Arial" w:cs="Arial"/>
          <w:sz w:val="24"/>
          <w:szCs w:val="24"/>
        </w:rPr>
      </w:pPr>
    </w:p>
    <w:p w14:paraId="7AC35597" w14:textId="32B78907" w:rsidR="00884515" w:rsidRDefault="00884515" w:rsidP="00BF50C9">
      <w:pPr>
        <w:spacing w:line="360" w:lineRule="auto"/>
        <w:rPr>
          <w:rFonts w:ascii="Arial" w:hAnsi="Arial" w:cs="Arial"/>
          <w:sz w:val="24"/>
          <w:szCs w:val="24"/>
        </w:rPr>
      </w:pPr>
    </w:p>
    <w:p w14:paraId="46109F18" w14:textId="06B4357D" w:rsidR="00884515" w:rsidRDefault="00884515" w:rsidP="00BF50C9">
      <w:pPr>
        <w:spacing w:line="360" w:lineRule="auto"/>
        <w:rPr>
          <w:rFonts w:ascii="Arial" w:hAnsi="Arial" w:cs="Arial"/>
          <w:sz w:val="24"/>
          <w:szCs w:val="24"/>
        </w:rPr>
      </w:pPr>
    </w:p>
    <w:p w14:paraId="4A74A0C0" w14:textId="7747C342" w:rsidR="00884515" w:rsidRDefault="00884515" w:rsidP="00BF50C9">
      <w:pPr>
        <w:spacing w:line="360" w:lineRule="auto"/>
        <w:rPr>
          <w:rFonts w:ascii="Arial" w:hAnsi="Arial" w:cs="Arial"/>
          <w:sz w:val="24"/>
          <w:szCs w:val="24"/>
        </w:rPr>
      </w:pPr>
    </w:p>
    <w:p w14:paraId="171AAF31" w14:textId="75BFBA26" w:rsidR="00884515" w:rsidRDefault="00884515" w:rsidP="00BF50C9">
      <w:pPr>
        <w:spacing w:line="360" w:lineRule="auto"/>
        <w:rPr>
          <w:rFonts w:ascii="Arial" w:hAnsi="Arial" w:cs="Arial"/>
          <w:sz w:val="24"/>
          <w:szCs w:val="24"/>
        </w:rPr>
      </w:pPr>
    </w:p>
    <w:p w14:paraId="57552B5B" w14:textId="796D1D18" w:rsidR="00884515" w:rsidRDefault="00884515" w:rsidP="00BF50C9">
      <w:pPr>
        <w:spacing w:line="360" w:lineRule="auto"/>
        <w:rPr>
          <w:rFonts w:ascii="Arial" w:hAnsi="Arial" w:cs="Arial"/>
          <w:sz w:val="24"/>
          <w:szCs w:val="24"/>
        </w:rPr>
      </w:pPr>
    </w:p>
    <w:p w14:paraId="6A021628" w14:textId="6D18E0DC" w:rsidR="00884515" w:rsidRDefault="00884515" w:rsidP="00BF50C9">
      <w:pPr>
        <w:spacing w:line="360" w:lineRule="auto"/>
        <w:rPr>
          <w:rFonts w:ascii="Arial" w:hAnsi="Arial" w:cs="Arial"/>
          <w:sz w:val="24"/>
          <w:szCs w:val="24"/>
        </w:rPr>
      </w:pPr>
    </w:p>
    <w:p w14:paraId="6E773A13" w14:textId="6EFBE94E" w:rsidR="00884515" w:rsidRDefault="00884515" w:rsidP="00BF50C9">
      <w:pPr>
        <w:spacing w:line="360" w:lineRule="auto"/>
        <w:rPr>
          <w:rFonts w:ascii="Arial" w:hAnsi="Arial" w:cs="Arial"/>
          <w:sz w:val="24"/>
          <w:szCs w:val="24"/>
        </w:rPr>
      </w:pPr>
    </w:p>
    <w:p w14:paraId="51323FA9" w14:textId="0FC106A5" w:rsidR="00884515" w:rsidRDefault="00884515" w:rsidP="00BF50C9">
      <w:pPr>
        <w:spacing w:line="360" w:lineRule="auto"/>
        <w:rPr>
          <w:rFonts w:ascii="Arial" w:hAnsi="Arial" w:cs="Arial"/>
          <w:sz w:val="24"/>
          <w:szCs w:val="24"/>
        </w:rPr>
      </w:pPr>
    </w:p>
    <w:p w14:paraId="04ED52E6" w14:textId="53477ADA" w:rsidR="00884515" w:rsidRDefault="00884515" w:rsidP="00BF50C9">
      <w:pPr>
        <w:spacing w:line="360" w:lineRule="auto"/>
        <w:rPr>
          <w:rFonts w:ascii="Arial" w:hAnsi="Arial" w:cs="Arial"/>
          <w:sz w:val="24"/>
          <w:szCs w:val="24"/>
        </w:rPr>
      </w:pPr>
    </w:p>
    <w:p w14:paraId="4FB59F04" w14:textId="77777777" w:rsidR="009D3283" w:rsidRDefault="009D3283" w:rsidP="00D63652">
      <w:pPr>
        <w:spacing w:line="360" w:lineRule="auto"/>
        <w:jc w:val="center"/>
        <w:rPr>
          <w:rFonts w:ascii="Arial" w:hAnsi="Arial" w:cs="Arial"/>
          <w:sz w:val="24"/>
          <w:szCs w:val="24"/>
        </w:rPr>
      </w:pPr>
    </w:p>
    <w:p w14:paraId="655D3EB3" w14:textId="77777777" w:rsidR="008D6FA4" w:rsidRDefault="008D6FA4" w:rsidP="00336F2F">
      <w:pPr>
        <w:rPr>
          <w:rFonts w:ascii="Arial" w:hAnsi="Arial" w:cs="Arial"/>
          <w:b/>
          <w:sz w:val="24"/>
          <w:szCs w:val="24"/>
          <w:u w:val="single"/>
        </w:rPr>
      </w:pPr>
    </w:p>
    <w:p w14:paraId="6F975E5F" w14:textId="71EAFEE2" w:rsidR="00336F2F" w:rsidRPr="00113B90" w:rsidRDefault="00113B90" w:rsidP="00336F2F">
      <w:pPr>
        <w:rPr>
          <w:rFonts w:ascii="Arial" w:hAnsi="Arial" w:cs="Arial"/>
          <w:b/>
          <w:sz w:val="24"/>
          <w:szCs w:val="24"/>
          <w:u w:val="single"/>
        </w:rPr>
      </w:pPr>
      <w:r w:rsidRPr="00113B90">
        <w:rPr>
          <w:noProof/>
        </w:rPr>
        <w:lastRenderedPageBreak/>
        <w:drawing>
          <wp:inline distT="0" distB="0" distL="0" distR="0" wp14:anchorId="093FFC7D" wp14:editId="4D054BA8">
            <wp:extent cx="5943600" cy="7850505"/>
            <wp:effectExtent l="0" t="0" r="0" b="0"/>
            <wp:docPr id="113907136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943600" cy="7850505"/>
                    </a:xfrm>
                    <a:prstGeom prst="rect">
                      <a:avLst/>
                    </a:prstGeom>
                    <a:noFill/>
                    <a:ln>
                      <a:noFill/>
                    </a:ln>
                  </pic:spPr>
                </pic:pic>
              </a:graphicData>
            </a:graphic>
          </wp:inline>
        </w:drawing>
      </w:r>
    </w:p>
    <w:p w14:paraId="28DCA37F" w14:textId="77777777" w:rsidR="00D63652" w:rsidRDefault="00D63652" w:rsidP="00D63652">
      <w:pPr>
        <w:jc w:val="center"/>
        <w:rPr>
          <w:b/>
        </w:rPr>
      </w:pPr>
      <w:r>
        <w:rPr>
          <w:noProof/>
        </w:rPr>
        <w:lastRenderedPageBreak/>
        <w:drawing>
          <wp:inline distT="0" distB="0" distL="0" distR="0" wp14:anchorId="42F33B08" wp14:editId="7225D67B">
            <wp:extent cx="1986527" cy="659067"/>
            <wp:effectExtent l="0" t="0" r="0" b="1905"/>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a:picLocks noChangeAspect="1" noChangeArrowheads="1"/>
                    </pic:cNvPicPr>
                  </pic:nvPicPr>
                  <pic:blipFill>
                    <a:blip r:embed="rId19" cstate="print">
                      <a:extLst>
                        <a:ext uri="{28A0092B-C50C-407E-A947-70E740481C1C}">
                          <a14:useLocalDpi xmlns:a14="http://schemas.microsoft.com/office/drawing/2010/main" val="0"/>
                        </a:ext>
                      </a:extLst>
                    </a:blip>
                    <a:stretch>
                      <a:fillRect/>
                    </a:stretch>
                  </pic:blipFill>
                  <pic:spPr bwMode="auto">
                    <a:xfrm>
                      <a:off x="0" y="0"/>
                      <a:ext cx="1986527" cy="659067"/>
                    </a:xfrm>
                    <a:prstGeom prst="rect">
                      <a:avLst/>
                    </a:prstGeom>
                    <a:noFill/>
                    <a:ln>
                      <a:noFill/>
                    </a:ln>
                  </pic:spPr>
                </pic:pic>
              </a:graphicData>
            </a:graphic>
          </wp:inline>
        </w:drawing>
      </w:r>
    </w:p>
    <w:p w14:paraId="3378F888" w14:textId="77777777" w:rsidR="00D63652" w:rsidRPr="00EB765F" w:rsidRDefault="00D63652" w:rsidP="00D63652">
      <w:pPr>
        <w:jc w:val="center"/>
        <w:rPr>
          <w:b/>
          <w:sz w:val="28"/>
          <w:szCs w:val="28"/>
        </w:rPr>
      </w:pPr>
      <w:r w:rsidRPr="00EB765F">
        <w:rPr>
          <w:b/>
          <w:sz w:val="28"/>
          <w:szCs w:val="28"/>
        </w:rPr>
        <w:t xml:space="preserve">OCCUPATIONAL THERAPY ASSISTANT PROGRAM </w:t>
      </w:r>
    </w:p>
    <w:p w14:paraId="42E3587E" w14:textId="77777777" w:rsidR="00D63652" w:rsidRDefault="00D63652" w:rsidP="00D63652">
      <w:pPr>
        <w:jc w:val="center"/>
        <w:rPr>
          <w:b/>
        </w:rPr>
      </w:pPr>
      <w:r>
        <w:rPr>
          <w:b/>
        </w:rPr>
        <w:t>Job Shadowing Form</w:t>
      </w:r>
    </w:p>
    <w:p w14:paraId="26C6A082" w14:textId="36BA7DA4" w:rsidR="00D63652" w:rsidRDefault="00D63652" w:rsidP="00D63652">
      <w:pPr>
        <w:spacing w:after="0" w:line="240" w:lineRule="auto"/>
        <w:rPr>
          <w:b/>
        </w:rPr>
      </w:pPr>
      <w:r>
        <w:rPr>
          <w:b/>
        </w:rPr>
        <w:t xml:space="preserve">NOTE:  please use a separate sheet for each job shadowing site.  A minimum of 12 hours of shadowing with an occupational therapist or occupational therapy assistant is required.  </w:t>
      </w:r>
    </w:p>
    <w:p w14:paraId="2D0860B0" w14:textId="77777777" w:rsidR="00D63652" w:rsidRPr="00EB765F" w:rsidRDefault="00D63652" w:rsidP="00D63652">
      <w:pPr>
        <w:spacing w:after="0" w:line="240" w:lineRule="auto"/>
        <w:rPr>
          <w:b/>
        </w:rPr>
      </w:pPr>
    </w:p>
    <w:p w14:paraId="35720206" w14:textId="77777777" w:rsidR="00D63652" w:rsidRDefault="00D63652" w:rsidP="00D63652">
      <w:pPr>
        <w:spacing w:after="0" w:line="240" w:lineRule="auto"/>
      </w:pPr>
      <w:r>
        <w:t>I verify that ________________________________ has visited the occupational therapy department of</w:t>
      </w:r>
    </w:p>
    <w:p w14:paraId="71C481F5" w14:textId="77777777" w:rsidR="00D63652" w:rsidRDefault="00D63652" w:rsidP="00D63652">
      <w:pPr>
        <w:spacing w:after="0" w:line="240" w:lineRule="auto"/>
      </w:pPr>
      <w:r>
        <w:tab/>
      </w:r>
      <w:r>
        <w:tab/>
        <w:t>(Print name of student)</w:t>
      </w:r>
    </w:p>
    <w:p w14:paraId="1ABA95C8" w14:textId="77777777" w:rsidR="00D63652" w:rsidRDefault="00D63652" w:rsidP="00D63652">
      <w:pPr>
        <w:spacing w:after="0" w:line="240" w:lineRule="auto"/>
      </w:pPr>
      <w:r>
        <w:t>_______________________________________________________________</w:t>
      </w:r>
    </w:p>
    <w:p w14:paraId="0310E437" w14:textId="77777777" w:rsidR="00D63652" w:rsidRDefault="00D63652" w:rsidP="00D63652">
      <w:pPr>
        <w:spacing w:after="0" w:line="240" w:lineRule="auto"/>
      </w:pPr>
      <w:r>
        <w:t xml:space="preserve">  (Name of facility) </w:t>
      </w:r>
    </w:p>
    <w:p w14:paraId="3A0FBB31" w14:textId="77777777" w:rsidR="00D63652" w:rsidRDefault="00D63652" w:rsidP="00D63652">
      <w:pPr>
        <w:spacing w:after="0" w:line="240" w:lineRule="auto"/>
      </w:pPr>
    </w:p>
    <w:tbl>
      <w:tblPr>
        <w:tblStyle w:val="TableGrid"/>
        <w:tblW w:w="0" w:type="auto"/>
        <w:tblInd w:w="-113" w:type="dxa"/>
        <w:tblLook w:val="04A0" w:firstRow="1" w:lastRow="0" w:firstColumn="1" w:lastColumn="0" w:noHBand="0" w:noVBand="1"/>
      </w:tblPr>
      <w:tblGrid>
        <w:gridCol w:w="1266"/>
        <w:gridCol w:w="3548"/>
        <w:gridCol w:w="1301"/>
        <w:gridCol w:w="3235"/>
      </w:tblGrid>
      <w:tr w:rsidR="00D63652" w14:paraId="53480E63" w14:textId="77777777" w:rsidTr="007245B2">
        <w:tc>
          <w:tcPr>
            <w:tcW w:w="1266" w:type="dxa"/>
          </w:tcPr>
          <w:p w14:paraId="088D1CE6" w14:textId="77777777" w:rsidR="00D63652" w:rsidRPr="00EB765F" w:rsidRDefault="00D63652" w:rsidP="007245B2">
            <w:pPr>
              <w:jc w:val="center"/>
              <w:rPr>
                <w:b/>
              </w:rPr>
            </w:pPr>
            <w:r w:rsidRPr="00EB765F">
              <w:rPr>
                <w:b/>
              </w:rPr>
              <w:t>Date</w:t>
            </w:r>
          </w:p>
        </w:tc>
        <w:tc>
          <w:tcPr>
            <w:tcW w:w="3548" w:type="dxa"/>
          </w:tcPr>
          <w:p w14:paraId="289A62B9" w14:textId="77777777" w:rsidR="00D63652" w:rsidRPr="00EB765F" w:rsidRDefault="00D63652" w:rsidP="007245B2">
            <w:pPr>
              <w:jc w:val="center"/>
              <w:rPr>
                <w:b/>
              </w:rPr>
            </w:pPr>
            <w:r w:rsidRPr="00EB765F">
              <w:rPr>
                <w:b/>
              </w:rPr>
              <w:t>Check in time and leave time</w:t>
            </w:r>
          </w:p>
        </w:tc>
        <w:tc>
          <w:tcPr>
            <w:tcW w:w="1301" w:type="dxa"/>
          </w:tcPr>
          <w:p w14:paraId="45CA0B67" w14:textId="77777777" w:rsidR="00D63652" w:rsidRPr="00EB765F" w:rsidRDefault="00D63652" w:rsidP="007245B2">
            <w:pPr>
              <w:jc w:val="center"/>
              <w:rPr>
                <w:b/>
              </w:rPr>
            </w:pPr>
            <w:r w:rsidRPr="00EB765F">
              <w:rPr>
                <w:b/>
              </w:rPr>
              <w:t>Total hours</w:t>
            </w:r>
          </w:p>
        </w:tc>
        <w:tc>
          <w:tcPr>
            <w:tcW w:w="3235" w:type="dxa"/>
          </w:tcPr>
          <w:p w14:paraId="73245119" w14:textId="77777777" w:rsidR="00D63652" w:rsidRPr="00EB765F" w:rsidRDefault="00D63652" w:rsidP="007245B2">
            <w:pPr>
              <w:jc w:val="center"/>
              <w:rPr>
                <w:b/>
              </w:rPr>
            </w:pPr>
            <w:r w:rsidRPr="00EB765F">
              <w:rPr>
                <w:b/>
              </w:rPr>
              <w:t>Therapist signature</w:t>
            </w:r>
          </w:p>
        </w:tc>
      </w:tr>
      <w:tr w:rsidR="00D63652" w14:paraId="42EE48EB" w14:textId="77777777" w:rsidTr="007245B2">
        <w:tc>
          <w:tcPr>
            <w:tcW w:w="1266" w:type="dxa"/>
          </w:tcPr>
          <w:p w14:paraId="0E5CD1CC" w14:textId="77777777" w:rsidR="00D63652" w:rsidRDefault="00D63652" w:rsidP="007245B2">
            <w:pPr>
              <w:spacing w:line="360" w:lineRule="auto"/>
            </w:pPr>
          </w:p>
        </w:tc>
        <w:tc>
          <w:tcPr>
            <w:tcW w:w="3548" w:type="dxa"/>
          </w:tcPr>
          <w:p w14:paraId="19E92CD1" w14:textId="77777777" w:rsidR="00D63652" w:rsidRDefault="00D63652" w:rsidP="007245B2">
            <w:pPr>
              <w:spacing w:line="360" w:lineRule="auto"/>
            </w:pPr>
          </w:p>
        </w:tc>
        <w:tc>
          <w:tcPr>
            <w:tcW w:w="1301" w:type="dxa"/>
          </w:tcPr>
          <w:p w14:paraId="21692020" w14:textId="77777777" w:rsidR="00D63652" w:rsidRDefault="00D63652" w:rsidP="007245B2">
            <w:pPr>
              <w:spacing w:line="360" w:lineRule="auto"/>
            </w:pPr>
          </w:p>
        </w:tc>
        <w:tc>
          <w:tcPr>
            <w:tcW w:w="3235" w:type="dxa"/>
          </w:tcPr>
          <w:p w14:paraId="59022911" w14:textId="77777777" w:rsidR="00D63652" w:rsidRDefault="00D63652" w:rsidP="007245B2">
            <w:pPr>
              <w:spacing w:line="360" w:lineRule="auto"/>
            </w:pPr>
          </w:p>
        </w:tc>
      </w:tr>
      <w:tr w:rsidR="00D63652" w14:paraId="68970666" w14:textId="77777777" w:rsidTr="007245B2">
        <w:tc>
          <w:tcPr>
            <w:tcW w:w="1266" w:type="dxa"/>
          </w:tcPr>
          <w:p w14:paraId="4A702DBF" w14:textId="77777777" w:rsidR="00D63652" w:rsidRDefault="00D63652" w:rsidP="007245B2">
            <w:pPr>
              <w:spacing w:line="360" w:lineRule="auto"/>
            </w:pPr>
          </w:p>
        </w:tc>
        <w:tc>
          <w:tcPr>
            <w:tcW w:w="3548" w:type="dxa"/>
          </w:tcPr>
          <w:p w14:paraId="4C97D213" w14:textId="77777777" w:rsidR="00D63652" w:rsidRDefault="00D63652" w:rsidP="007245B2">
            <w:pPr>
              <w:spacing w:line="360" w:lineRule="auto"/>
            </w:pPr>
          </w:p>
        </w:tc>
        <w:tc>
          <w:tcPr>
            <w:tcW w:w="1301" w:type="dxa"/>
          </w:tcPr>
          <w:p w14:paraId="77630CFF" w14:textId="77777777" w:rsidR="00D63652" w:rsidRDefault="00D63652" w:rsidP="007245B2">
            <w:pPr>
              <w:spacing w:line="360" w:lineRule="auto"/>
            </w:pPr>
          </w:p>
        </w:tc>
        <w:tc>
          <w:tcPr>
            <w:tcW w:w="3235" w:type="dxa"/>
          </w:tcPr>
          <w:p w14:paraId="2DF69AA2" w14:textId="77777777" w:rsidR="00D63652" w:rsidRDefault="00D63652" w:rsidP="007245B2">
            <w:pPr>
              <w:spacing w:line="360" w:lineRule="auto"/>
            </w:pPr>
          </w:p>
        </w:tc>
      </w:tr>
      <w:tr w:rsidR="00D63652" w14:paraId="66BD6249" w14:textId="77777777" w:rsidTr="007245B2">
        <w:tc>
          <w:tcPr>
            <w:tcW w:w="1266" w:type="dxa"/>
          </w:tcPr>
          <w:p w14:paraId="04DD7730" w14:textId="77777777" w:rsidR="00D63652" w:rsidRDefault="00D63652" w:rsidP="007245B2">
            <w:pPr>
              <w:spacing w:line="360" w:lineRule="auto"/>
            </w:pPr>
          </w:p>
        </w:tc>
        <w:tc>
          <w:tcPr>
            <w:tcW w:w="3548" w:type="dxa"/>
          </w:tcPr>
          <w:p w14:paraId="3F3210C7" w14:textId="77777777" w:rsidR="00D63652" w:rsidRDefault="00D63652" w:rsidP="007245B2">
            <w:pPr>
              <w:spacing w:line="360" w:lineRule="auto"/>
            </w:pPr>
          </w:p>
        </w:tc>
        <w:tc>
          <w:tcPr>
            <w:tcW w:w="1301" w:type="dxa"/>
          </w:tcPr>
          <w:p w14:paraId="7EBA7FCD" w14:textId="77777777" w:rsidR="00D63652" w:rsidRDefault="00D63652" w:rsidP="007245B2">
            <w:pPr>
              <w:spacing w:line="360" w:lineRule="auto"/>
            </w:pPr>
          </w:p>
        </w:tc>
        <w:tc>
          <w:tcPr>
            <w:tcW w:w="3235" w:type="dxa"/>
          </w:tcPr>
          <w:p w14:paraId="53C5CFB0" w14:textId="77777777" w:rsidR="00D63652" w:rsidRDefault="00D63652" w:rsidP="007245B2">
            <w:pPr>
              <w:spacing w:line="360" w:lineRule="auto"/>
            </w:pPr>
          </w:p>
        </w:tc>
      </w:tr>
      <w:tr w:rsidR="00D63652" w14:paraId="74F13655" w14:textId="77777777" w:rsidTr="007245B2">
        <w:tc>
          <w:tcPr>
            <w:tcW w:w="1266" w:type="dxa"/>
          </w:tcPr>
          <w:p w14:paraId="0A707213" w14:textId="77777777" w:rsidR="00D63652" w:rsidRDefault="00D63652" w:rsidP="007245B2">
            <w:pPr>
              <w:spacing w:line="360" w:lineRule="auto"/>
            </w:pPr>
          </w:p>
        </w:tc>
        <w:tc>
          <w:tcPr>
            <w:tcW w:w="3548" w:type="dxa"/>
          </w:tcPr>
          <w:p w14:paraId="16D4F76E" w14:textId="77777777" w:rsidR="00D63652" w:rsidRDefault="00D63652" w:rsidP="007245B2">
            <w:pPr>
              <w:spacing w:line="360" w:lineRule="auto"/>
            </w:pPr>
          </w:p>
        </w:tc>
        <w:tc>
          <w:tcPr>
            <w:tcW w:w="1301" w:type="dxa"/>
          </w:tcPr>
          <w:p w14:paraId="0324F71B" w14:textId="77777777" w:rsidR="00D63652" w:rsidRDefault="00D63652" w:rsidP="007245B2">
            <w:pPr>
              <w:spacing w:line="360" w:lineRule="auto"/>
            </w:pPr>
          </w:p>
        </w:tc>
        <w:tc>
          <w:tcPr>
            <w:tcW w:w="3235" w:type="dxa"/>
          </w:tcPr>
          <w:p w14:paraId="3C286681" w14:textId="77777777" w:rsidR="00D63652" w:rsidRDefault="00D63652" w:rsidP="007245B2">
            <w:pPr>
              <w:spacing w:line="360" w:lineRule="auto"/>
            </w:pPr>
          </w:p>
        </w:tc>
      </w:tr>
      <w:tr w:rsidR="00D63652" w14:paraId="2891269F" w14:textId="77777777" w:rsidTr="007245B2">
        <w:tc>
          <w:tcPr>
            <w:tcW w:w="1266" w:type="dxa"/>
          </w:tcPr>
          <w:p w14:paraId="64BE590E" w14:textId="77777777" w:rsidR="00D63652" w:rsidRDefault="00D63652" w:rsidP="007245B2">
            <w:pPr>
              <w:spacing w:line="360" w:lineRule="auto"/>
            </w:pPr>
          </w:p>
        </w:tc>
        <w:tc>
          <w:tcPr>
            <w:tcW w:w="3548" w:type="dxa"/>
          </w:tcPr>
          <w:p w14:paraId="756B69CA" w14:textId="77777777" w:rsidR="00D63652" w:rsidRDefault="00D63652" w:rsidP="007245B2">
            <w:pPr>
              <w:spacing w:line="360" w:lineRule="auto"/>
            </w:pPr>
          </w:p>
        </w:tc>
        <w:tc>
          <w:tcPr>
            <w:tcW w:w="1301" w:type="dxa"/>
          </w:tcPr>
          <w:p w14:paraId="34C66651" w14:textId="77777777" w:rsidR="00D63652" w:rsidRDefault="00D63652" w:rsidP="007245B2">
            <w:pPr>
              <w:spacing w:line="360" w:lineRule="auto"/>
            </w:pPr>
          </w:p>
        </w:tc>
        <w:tc>
          <w:tcPr>
            <w:tcW w:w="3235" w:type="dxa"/>
          </w:tcPr>
          <w:p w14:paraId="3A4FF5B0" w14:textId="77777777" w:rsidR="00D63652" w:rsidRDefault="00D63652" w:rsidP="007245B2">
            <w:pPr>
              <w:spacing w:line="360" w:lineRule="auto"/>
            </w:pPr>
          </w:p>
        </w:tc>
      </w:tr>
    </w:tbl>
    <w:p w14:paraId="638378C0" w14:textId="77777777" w:rsidR="00D63652" w:rsidRDefault="00D63652" w:rsidP="00D63652">
      <w:pPr>
        <w:spacing w:after="0" w:line="240" w:lineRule="auto"/>
      </w:pPr>
    </w:p>
    <w:p w14:paraId="45BC5988" w14:textId="77777777" w:rsidR="00D63652" w:rsidRDefault="00D63652" w:rsidP="00D63652">
      <w:pPr>
        <w:spacing w:after="0" w:line="240" w:lineRule="auto"/>
      </w:pPr>
    </w:p>
    <w:p w14:paraId="65C392F1" w14:textId="77777777" w:rsidR="00D63652" w:rsidRDefault="00D63652" w:rsidP="00D63652">
      <w:pPr>
        <w:spacing w:after="0" w:line="360" w:lineRule="auto"/>
      </w:pPr>
      <w:r>
        <w:t xml:space="preserve">To be completed by supervising OTR or COTA on student behaviors during job shadowing: </w:t>
      </w:r>
    </w:p>
    <w:tbl>
      <w:tblPr>
        <w:tblStyle w:val="TableGrid"/>
        <w:tblW w:w="0" w:type="auto"/>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85"/>
        <w:gridCol w:w="1563"/>
        <w:gridCol w:w="1550"/>
        <w:gridCol w:w="1550"/>
        <w:gridCol w:w="1550"/>
        <w:gridCol w:w="1562"/>
      </w:tblGrid>
      <w:tr w:rsidR="00D63652" w14:paraId="5132C4CE" w14:textId="77777777" w:rsidTr="007245B2">
        <w:tc>
          <w:tcPr>
            <w:tcW w:w="1585" w:type="dxa"/>
          </w:tcPr>
          <w:p w14:paraId="1AE90DE8" w14:textId="77777777" w:rsidR="00D63652" w:rsidRPr="00EB765F" w:rsidRDefault="00D63652" w:rsidP="007245B2">
            <w:pPr>
              <w:spacing w:line="360" w:lineRule="auto"/>
              <w:rPr>
                <w:b/>
              </w:rPr>
            </w:pPr>
          </w:p>
        </w:tc>
        <w:tc>
          <w:tcPr>
            <w:tcW w:w="1563" w:type="dxa"/>
          </w:tcPr>
          <w:p w14:paraId="79C73566" w14:textId="77777777" w:rsidR="00D63652" w:rsidRPr="00EB765F" w:rsidRDefault="00D63652" w:rsidP="007245B2">
            <w:pPr>
              <w:spacing w:line="360" w:lineRule="auto"/>
              <w:rPr>
                <w:b/>
              </w:rPr>
            </w:pPr>
            <w:r w:rsidRPr="00EB765F">
              <w:rPr>
                <w:b/>
              </w:rPr>
              <w:t>HIGH</w:t>
            </w:r>
          </w:p>
        </w:tc>
        <w:tc>
          <w:tcPr>
            <w:tcW w:w="1550" w:type="dxa"/>
          </w:tcPr>
          <w:p w14:paraId="6A588C21" w14:textId="77777777" w:rsidR="00D63652" w:rsidRPr="00EB765F" w:rsidRDefault="00D63652" w:rsidP="007245B2">
            <w:pPr>
              <w:spacing w:line="360" w:lineRule="auto"/>
              <w:rPr>
                <w:b/>
              </w:rPr>
            </w:pPr>
          </w:p>
        </w:tc>
        <w:tc>
          <w:tcPr>
            <w:tcW w:w="1550" w:type="dxa"/>
          </w:tcPr>
          <w:p w14:paraId="6204B46A" w14:textId="77777777" w:rsidR="00D63652" w:rsidRPr="00EB765F" w:rsidRDefault="00D63652" w:rsidP="007245B2">
            <w:pPr>
              <w:spacing w:line="360" w:lineRule="auto"/>
              <w:rPr>
                <w:b/>
              </w:rPr>
            </w:pPr>
          </w:p>
        </w:tc>
        <w:tc>
          <w:tcPr>
            <w:tcW w:w="1550" w:type="dxa"/>
          </w:tcPr>
          <w:p w14:paraId="698A2BF5" w14:textId="77777777" w:rsidR="00D63652" w:rsidRPr="00EB765F" w:rsidRDefault="00D63652" w:rsidP="007245B2">
            <w:pPr>
              <w:spacing w:line="360" w:lineRule="auto"/>
              <w:rPr>
                <w:b/>
              </w:rPr>
            </w:pPr>
          </w:p>
        </w:tc>
        <w:tc>
          <w:tcPr>
            <w:tcW w:w="1562" w:type="dxa"/>
          </w:tcPr>
          <w:p w14:paraId="74C553F5" w14:textId="77777777" w:rsidR="00D63652" w:rsidRPr="00EB765F" w:rsidRDefault="00D63652" w:rsidP="007245B2">
            <w:pPr>
              <w:spacing w:line="360" w:lineRule="auto"/>
              <w:rPr>
                <w:b/>
              </w:rPr>
            </w:pPr>
            <w:r w:rsidRPr="00EB765F">
              <w:rPr>
                <w:b/>
              </w:rPr>
              <w:t>LOW</w:t>
            </w:r>
          </w:p>
        </w:tc>
      </w:tr>
      <w:tr w:rsidR="00D63652" w14:paraId="59025FC9" w14:textId="77777777" w:rsidTr="007245B2">
        <w:tc>
          <w:tcPr>
            <w:tcW w:w="1585" w:type="dxa"/>
          </w:tcPr>
          <w:p w14:paraId="23B4F4C5" w14:textId="77777777" w:rsidR="00D63652" w:rsidRPr="00EB765F" w:rsidRDefault="00D63652" w:rsidP="007245B2">
            <w:pPr>
              <w:spacing w:line="360" w:lineRule="auto"/>
              <w:rPr>
                <w:b/>
              </w:rPr>
            </w:pPr>
            <w:r w:rsidRPr="00EB765F">
              <w:rPr>
                <w:b/>
              </w:rPr>
              <w:t>Attitude</w:t>
            </w:r>
          </w:p>
        </w:tc>
        <w:tc>
          <w:tcPr>
            <w:tcW w:w="1563" w:type="dxa"/>
          </w:tcPr>
          <w:p w14:paraId="701EEC8D" w14:textId="77777777" w:rsidR="00D63652" w:rsidRPr="00EB765F" w:rsidRDefault="00D63652" w:rsidP="007245B2">
            <w:pPr>
              <w:spacing w:line="360" w:lineRule="auto"/>
              <w:rPr>
                <w:b/>
              </w:rPr>
            </w:pPr>
            <w:r w:rsidRPr="00EB765F">
              <w:rPr>
                <w:b/>
              </w:rPr>
              <w:t>5</w:t>
            </w:r>
          </w:p>
        </w:tc>
        <w:tc>
          <w:tcPr>
            <w:tcW w:w="1550" w:type="dxa"/>
          </w:tcPr>
          <w:p w14:paraId="6D65C5E5" w14:textId="77777777" w:rsidR="00D63652" w:rsidRPr="00EB765F" w:rsidRDefault="00D63652" w:rsidP="007245B2">
            <w:pPr>
              <w:spacing w:line="360" w:lineRule="auto"/>
              <w:rPr>
                <w:b/>
              </w:rPr>
            </w:pPr>
            <w:r w:rsidRPr="00EB765F">
              <w:rPr>
                <w:b/>
              </w:rPr>
              <w:t>4</w:t>
            </w:r>
          </w:p>
        </w:tc>
        <w:tc>
          <w:tcPr>
            <w:tcW w:w="1550" w:type="dxa"/>
          </w:tcPr>
          <w:p w14:paraId="7465D8F3" w14:textId="77777777" w:rsidR="00D63652" w:rsidRPr="00EB765F" w:rsidRDefault="00D63652" w:rsidP="007245B2">
            <w:pPr>
              <w:spacing w:line="360" w:lineRule="auto"/>
              <w:rPr>
                <w:b/>
              </w:rPr>
            </w:pPr>
            <w:r w:rsidRPr="00EB765F">
              <w:rPr>
                <w:b/>
              </w:rPr>
              <w:t>3</w:t>
            </w:r>
          </w:p>
        </w:tc>
        <w:tc>
          <w:tcPr>
            <w:tcW w:w="1550" w:type="dxa"/>
          </w:tcPr>
          <w:p w14:paraId="0240DEBD" w14:textId="77777777" w:rsidR="00D63652" w:rsidRPr="00EB765F" w:rsidRDefault="00D63652" w:rsidP="007245B2">
            <w:pPr>
              <w:spacing w:line="360" w:lineRule="auto"/>
              <w:rPr>
                <w:b/>
              </w:rPr>
            </w:pPr>
            <w:r w:rsidRPr="00EB765F">
              <w:rPr>
                <w:b/>
              </w:rPr>
              <w:t>2</w:t>
            </w:r>
          </w:p>
        </w:tc>
        <w:tc>
          <w:tcPr>
            <w:tcW w:w="1562" w:type="dxa"/>
          </w:tcPr>
          <w:p w14:paraId="0DADA0E6" w14:textId="77777777" w:rsidR="00D63652" w:rsidRPr="00EB765F" w:rsidRDefault="00D63652" w:rsidP="007245B2">
            <w:pPr>
              <w:spacing w:line="360" w:lineRule="auto"/>
              <w:rPr>
                <w:b/>
              </w:rPr>
            </w:pPr>
            <w:r w:rsidRPr="00EB765F">
              <w:rPr>
                <w:b/>
              </w:rPr>
              <w:t>1</w:t>
            </w:r>
          </w:p>
        </w:tc>
      </w:tr>
      <w:tr w:rsidR="00D63652" w14:paraId="7A2617EB" w14:textId="77777777" w:rsidTr="007245B2">
        <w:tc>
          <w:tcPr>
            <w:tcW w:w="1585" w:type="dxa"/>
          </w:tcPr>
          <w:p w14:paraId="4B2196C2" w14:textId="77777777" w:rsidR="00D63652" w:rsidRPr="00EB765F" w:rsidRDefault="00D63652" w:rsidP="007245B2">
            <w:pPr>
              <w:spacing w:line="360" w:lineRule="auto"/>
              <w:rPr>
                <w:b/>
              </w:rPr>
            </w:pPr>
            <w:r w:rsidRPr="00EB765F">
              <w:rPr>
                <w:b/>
              </w:rPr>
              <w:t>Interest</w:t>
            </w:r>
          </w:p>
        </w:tc>
        <w:tc>
          <w:tcPr>
            <w:tcW w:w="1563" w:type="dxa"/>
          </w:tcPr>
          <w:p w14:paraId="62A16A2A" w14:textId="77777777" w:rsidR="00D63652" w:rsidRPr="00EB765F" w:rsidRDefault="00D63652" w:rsidP="007245B2">
            <w:pPr>
              <w:spacing w:line="360" w:lineRule="auto"/>
              <w:rPr>
                <w:b/>
              </w:rPr>
            </w:pPr>
            <w:r w:rsidRPr="00EB765F">
              <w:rPr>
                <w:b/>
              </w:rPr>
              <w:t>5</w:t>
            </w:r>
          </w:p>
        </w:tc>
        <w:tc>
          <w:tcPr>
            <w:tcW w:w="1550" w:type="dxa"/>
          </w:tcPr>
          <w:p w14:paraId="6572B75B" w14:textId="77777777" w:rsidR="00D63652" w:rsidRPr="00EB765F" w:rsidRDefault="00D63652" w:rsidP="007245B2">
            <w:pPr>
              <w:spacing w:line="360" w:lineRule="auto"/>
              <w:rPr>
                <w:b/>
              </w:rPr>
            </w:pPr>
            <w:r w:rsidRPr="00EB765F">
              <w:rPr>
                <w:b/>
              </w:rPr>
              <w:t>4</w:t>
            </w:r>
          </w:p>
        </w:tc>
        <w:tc>
          <w:tcPr>
            <w:tcW w:w="1550" w:type="dxa"/>
          </w:tcPr>
          <w:p w14:paraId="7CF0FFB0" w14:textId="77777777" w:rsidR="00D63652" w:rsidRPr="00EB765F" w:rsidRDefault="00D63652" w:rsidP="007245B2">
            <w:pPr>
              <w:spacing w:line="360" w:lineRule="auto"/>
              <w:rPr>
                <w:b/>
              </w:rPr>
            </w:pPr>
            <w:r w:rsidRPr="00EB765F">
              <w:rPr>
                <w:b/>
              </w:rPr>
              <w:t>3</w:t>
            </w:r>
          </w:p>
        </w:tc>
        <w:tc>
          <w:tcPr>
            <w:tcW w:w="1550" w:type="dxa"/>
          </w:tcPr>
          <w:p w14:paraId="448DF6C7" w14:textId="77777777" w:rsidR="00D63652" w:rsidRPr="00EB765F" w:rsidRDefault="00D63652" w:rsidP="007245B2">
            <w:pPr>
              <w:spacing w:line="360" w:lineRule="auto"/>
              <w:rPr>
                <w:b/>
              </w:rPr>
            </w:pPr>
            <w:r w:rsidRPr="00EB765F">
              <w:rPr>
                <w:b/>
              </w:rPr>
              <w:t>2</w:t>
            </w:r>
          </w:p>
        </w:tc>
        <w:tc>
          <w:tcPr>
            <w:tcW w:w="1562" w:type="dxa"/>
          </w:tcPr>
          <w:p w14:paraId="1541033E" w14:textId="77777777" w:rsidR="00D63652" w:rsidRPr="00EB765F" w:rsidRDefault="00D63652" w:rsidP="007245B2">
            <w:pPr>
              <w:spacing w:line="360" w:lineRule="auto"/>
              <w:rPr>
                <w:b/>
              </w:rPr>
            </w:pPr>
            <w:r w:rsidRPr="00EB765F">
              <w:rPr>
                <w:b/>
              </w:rPr>
              <w:t>1</w:t>
            </w:r>
          </w:p>
        </w:tc>
      </w:tr>
      <w:tr w:rsidR="00D63652" w14:paraId="57548150" w14:textId="77777777" w:rsidTr="007245B2">
        <w:tc>
          <w:tcPr>
            <w:tcW w:w="1585" w:type="dxa"/>
          </w:tcPr>
          <w:p w14:paraId="22708DA1" w14:textId="77777777" w:rsidR="00D63652" w:rsidRPr="00EB765F" w:rsidRDefault="00D63652" w:rsidP="007245B2">
            <w:pPr>
              <w:spacing w:line="360" w:lineRule="auto"/>
              <w:rPr>
                <w:b/>
              </w:rPr>
            </w:pPr>
            <w:r w:rsidRPr="00EB765F">
              <w:rPr>
                <w:b/>
              </w:rPr>
              <w:t>Initiative</w:t>
            </w:r>
          </w:p>
        </w:tc>
        <w:tc>
          <w:tcPr>
            <w:tcW w:w="1563" w:type="dxa"/>
          </w:tcPr>
          <w:p w14:paraId="52F62BAF" w14:textId="77777777" w:rsidR="00D63652" w:rsidRPr="00EB765F" w:rsidRDefault="00D63652" w:rsidP="007245B2">
            <w:pPr>
              <w:spacing w:line="360" w:lineRule="auto"/>
              <w:rPr>
                <w:b/>
              </w:rPr>
            </w:pPr>
            <w:r w:rsidRPr="00EB765F">
              <w:rPr>
                <w:b/>
              </w:rPr>
              <w:t>5</w:t>
            </w:r>
          </w:p>
        </w:tc>
        <w:tc>
          <w:tcPr>
            <w:tcW w:w="1550" w:type="dxa"/>
          </w:tcPr>
          <w:p w14:paraId="48F6BC61" w14:textId="77777777" w:rsidR="00D63652" w:rsidRPr="00EB765F" w:rsidRDefault="00D63652" w:rsidP="007245B2">
            <w:pPr>
              <w:spacing w:line="360" w:lineRule="auto"/>
              <w:rPr>
                <w:b/>
              </w:rPr>
            </w:pPr>
            <w:r w:rsidRPr="00EB765F">
              <w:rPr>
                <w:b/>
              </w:rPr>
              <w:t>4</w:t>
            </w:r>
          </w:p>
        </w:tc>
        <w:tc>
          <w:tcPr>
            <w:tcW w:w="1550" w:type="dxa"/>
          </w:tcPr>
          <w:p w14:paraId="3CA5ACFB" w14:textId="77777777" w:rsidR="00D63652" w:rsidRPr="00EB765F" w:rsidRDefault="00D63652" w:rsidP="007245B2">
            <w:pPr>
              <w:spacing w:line="360" w:lineRule="auto"/>
              <w:rPr>
                <w:b/>
              </w:rPr>
            </w:pPr>
            <w:r w:rsidRPr="00EB765F">
              <w:rPr>
                <w:b/>
              </w:rPr>
              <w:t>3</w:t>
            </w:r>
          </w:p>
        </w:tc>
        <w:tc>
          <w:tcPr>
            <w:tcW w:w="1550" w:type="dxa"/>
          </w:tcPr>
          <w:p w14:paraId="3AE9E78F" w14:textId="77777777" w:rsidR="00D63652" w:rsidRPr="00EB765F" w:rsidRDefault="00D63652" w:rsidP="007245B2">
            <w:pPr>
              <w:spacing w:line="360" w:lineRule="auto"/>
              <w:rPr>
                <w:b/>
              </w:rPr>
            </w:pPr>
            <w:r w:rsidRPr="00EB765F">
              <w:rPr>
                <w:b/>
              </w:rPr>
              <w:t>2</w:t>
            </w:r>
          </w:p>
        </w:tc>
        <w:tc>
          <w:tcPr>
            <w:tcW w:w="1562" w:type="dxa"/>
          </w:tcPr>
          <w:p w14:paraId="3A6532A4" w14:textId="77777777" w:rsidR="00D63652" w:rsidRPr="00EB765F" w:rsidRDefault="00D63652" w:rsidP="007245B2">
            <w:pPr>
              <w:spacing w:line="360" w:lineRule="auto"/>
              <w:rPr>
                <w:b/>
              </w:rPr>
            </w:pPr>
            <w:r w:rsidRPr="00EB765F">
              <w:rPr>
                <w:b/>
              </w:rPr>
              <w:t>1</w:t>
            </w:r>
          </w:p>
        </w:tc>
      </w:tr>
      <w:tr w:rsidR="00D63652" w14:paraId="780D39CF" w14:textId="77777777" w:rsidTr="007245B2">
        <w:tc>
          <w:tcPr>
            <w:tcW w:w="1585" w:type="dxa"/>
          </w:tcPr>
          <w:p w14:paraId="5FF1BBB1" w14:textId="77777777" w:rsidR="00D63652" w:rsidRPr="00EB765F" w:rsidRDefault="00D63652" w:rsidP="007245B2">
            <w:pPr>
              <w:spacing w:line="360" w:lineRule="auto"/>
              <w:rPr>
                <w:b/>
              </w:rPr>
            </w:pPr>
            <w:r w:rsidRPr="00EB765F">
              <w:rPr>
                <w:b/>
              </w:rPr>
              <w:t>Appearance</w:t>
            </w:r>
          </w:p>
        </w:tc>
        <w:tc>
          <w:tcPr>
            <w:tcW w:w="1563" w:type="dxa"/>
          </w:tcPr>
          <w:p w14:paraId="57BA6924" w14:textId="77777777" w:rsidR="00D63652" w:rsidRPr="00EB765F" w:rsidRDefault="00D63652" w:rsidP="007245B2">
            <w:pPr>
              <w:spacing w:line="360" w:lineRule="auto"/>
              <w:rPr>
                <w:b/>
              </w:rPr>
            </w:pPr>
            <w:r w:rsidRPr="00EB765F">
              <w:rPr>
                <w:b/>
              </w:rPr>
              <w:t>5</w:t>
            </w:r>
          </w:p>
        </w:tc>
        <w:tc>
          <w:tcPr>
            <w:tcW w:w="1550" w:type="dxa"/>
          </w:tcPr>
          <w:p w14:paraId="25605CE0" w14:textId="77777777" w:rsidR="00D63652" w:rsidRPr="00EB765F" w:rsidRDefault="00D63652" w:rsidP="007245B2">
            <w:pPr>
              <w:spacing w:line="360" w:lineRule="auto"/>
              <w:rPr>
                <w:b/>
              </w:rPr>
            </w:pPr>
            <w:r w:rsidRPr="00EB765F">
              <w:rPr>
                <w:b/>
              </w:rPr>
              <w:t>4</w:t>
            </w:r>
          </w:p>
        </w:tc>
        <w:tc>
          <w:tcPr>
            <w:tcW w:w="1550" w:type="dxa"/>
          </w:tcPr>
          <w:p w14:paraId="7CD7CC32" w14:textId="77777777" w:rsidR="00D63652" w:rsidRPr="00EB765F" w:rsidRDefault="00D63652" w:rsidP="007245B2">
            <w:pPr>
              <w:spacing w:line="360" w:lineRule="auto"/>
              <w:rPr>
                <w:b/>
              </w:rPr>
            </w:pPr>
            <w:r w:rsidRPr="00EB765F">
              <w:rPr>
                <w:b/>
              </w:rPr>
              <w:t>3</w:t>
            </w:r>
          </w:p>
        </w:tc>
        <w:tc>
          <w:tcPr>
            <w:tcW w:w="1550" w:type="dxa"/>
          </w:tcPr>
          <w:p w14:paraId="7DC19DA9" w14:textId="77777777" w:rsidR="00D63652" w:rsidRPr="00EB765F" w:rsidRDefault="00D63652" w:rsidP="007245B2">
            <w:pPr>
              <w:spacing w:line="360" w:lineRule="auto"/>
              <w:rPr>
                <w:b/>
              </w:rPr>
            </w:pPr>
            <w:r w:rsidRPr="00EB765F">
              <w:rPr>
                <w:b/>
              </w:rPr>
              <w:t>2</w:t>
            </w:r>
          </w:p>
        </w:tc>
        <w:tc>
          <w:tcPr>
            <w:tcW w:w="1562" w:type="dxa"/>
          </w:tcPr>
          <w:p w14:paraId="07CA5435" w14:textId="77777777" w:rsidR="00D63652" w:rsidRPr="00EB765F" w:rsidRDefault="00D63652" w:rsidP="007245B2">
            <w:pPr>
              <w:spacing w:line="360" w:lineRule="auto"/>
              <w:rPr>
                <w:b/>
              </w:rPr>
            </w:pPr>
            <w:r w:rsidRPr="00EB765F">
              <w:rPr>
                <w:b/>
              </w:rPr>
              <w:t>1</w:t>
            </w:r>
          </w:p>
        </w:tc>
      </w:tr>
    </w:tbl>
    <w:p w14:paraId="13DD42D0" w14:textId="77777777" w:rsidR="00D63652" w:rsidRDefault="00D63652" w:rsidP="00D63652">
      <w:pPr>
        <w:spacing w:after="0" w:line="360" w:lineRule="auto"/>
      </w:pPr>
    </w:p>
    <w:p w14:paraId="2A58DFA2" w14:textId="77777777" w:rsidR="00D63652" w:rsidRDefault="00D63652" w:rsidP="00D63652">
      <w:pPr>
        <w:spacing w:after="0" w:line="360" w:lineRule="auto"/>
      </w:pPr>
      <w:r>
        <w:t>Therapist’s Comments:  _________________________________________________________________</w:t>
      </w:r>
    </w:p>
    <w:p w14:paraId="367DBE1B" w14:textId="2A978276" w:rsidR="00D63652" w:rsidRDefault="00D63652" w:rsidP="00D63652">
      <w:pPr>
        <w:spacing w:after="0" w:line="360" w:lineRule="auto"/>
      </w:pPr>
      <w:r>
        <w:t>__________________________________________________________________________________________________________________________________________________________________________</w:t>
      </w:r>
    </w:p>
    <w:p w14:paraId="10F2DAA4" w14:textId="77777777" w:rsidR="00D63652" w:rsidRDefault="00D63652" w:rsidP="00D63652">
      <w:pPr>
        <w:spacing w:after="0" w:line="240" w:lineRule="auto"/>
      </w:pPr>
      <w:r>
        <w:t>______________________________________</w:t>
      </w:r>
      <w:r>
        <w:tab/>
      </w:r>
      <w:r>
        <w:tab/>
        <w:t>_______________________________________</w:t>
      </w:r>
    </w:p>
    <w:p w14:paraId="4FBA8E55" w14:textId="77777777" w:rsidR="00D63652" w:rsidRDefault="00D63652" w:rsidP="00D63652">
      <w:pPr>
        <w:spacing w:after="0" w:line="240" w:lineRule="auto"/>
      </w:pPr>
      <w:r>
        <w:t xml:space="preserve">      Supervisor’s Signature</w:t>
      </w:r>
      <w:r>
        <w:tab/>
      </w:r>
      <w:r>
        <w:tab/>
      </w:r>
      <w:r>
        <w:tab/>
      </w:r>
      <w:r>
        <w:tab/>
      </w:r>
      <w:r>
        <w:tab/>
        <w:t xml:space="preserve">                       Student Signature</w:t>
      </w:r>
    </w:p>
    <w:p w14:paraId="6EB38F4F" w14:textId="77777777" w:rsidR="00D63652" w:rsidRDefault="00D63652" w:rsidP="00D63652">
      <w:pPr>
        <w:spacing w:line="360" w:lineRule="auto"/>
        <w:rPr>
          <w:rFonts w:ascii="Arial" w:hAnsi="Arial" w:cs="Arial"/>
          <w:b/>
          <w:bCs/>
          <w:bdr w:val="none" w:sz="0" w:space="0" w:color="auto" w:frame="1"/>
        </w:rPr>
      </w:pPr>
    </w:p>
    <w:p w14:paraId="1B12AE6E" w14:textId="77777777" w:rsidR="00771B49" w:rsidRDefault="00771B49" w:rsidP="00D63652">
      <w:pPr>
        <w:spacing w:line="360" w:lineRule="auto"/>
        <w:rPr>
          <w:rFonts w:ascii="Arial" w:hAnsi="Arial" w:cs="Arial"/>
          <w:b/>
          <w:bCs/>
          <w:bdr w:val="none" w:sz="0" w:space="0" w:color="auto" w:frame="1"/>
        </w:rPr>
      </w:pPr>
    </w:p>
    <w:p w14:paraId="36FAA2C3" w14:textId="77777777" w:rsidR="00076E34" w:rsidRPr="005C774B" w:rsidRDefault="00076E34" w:rsidP="005F76DD">
      <w:pPr>
        <w:pStyle w:val="Default"/>
        <w:spacing w:line="360" w:lineRule="auto"/>
        <w:rPr>
          <w:rFonts w:ascii="Arial" w:hAnsi="Arial" w:cs="Arial"/>
          <w:b/>
          <w:bCs/>
          <w:color w:val="auto"/>
          <w:u w:val="single"/>
        </w:rPr>
      </w:pPr>
      <w:r w:rsidRPr="005C774B">
        <w:rPr>
          <w:rFonts w:ascii="Arial" w:hAnsi="Arial" w:cs="Arial"/>
          <w:b/>
          <w:bCs/>
          <w:color w:val="auto"/>
          <w:u w:val="single"/>
        </w:rPr>
        <w:lastRenderedPageBreak/>
        <w:t xml:space="preserve">Approximate Cost of the Program </w:t>
      </w:r>
    </w:p>
    <w:p w14:paraId="4842D719" w14:textId="77777777" w:rsidR="00076E34" w:rsidRPr="005C774B" w:rsidRDefault="00076E34" w:rsidP="005F76DD">
      <w:pPr>
        <w:pStyle w:val="Default"/>
        <w:spacing w:line="360" w:lineRule="auto"/>
        <w:rPr>
          <w:rFonts w:ascii="Arial" w:hAnsi="Arial" w:cs="Arial"/>
          <w:color w:val="auto"/>
        </w:rPr>
      </w:pPr>
      <w:r w:rsidRPr="005C774B">
        <w:rPr>
          <w:rFonts w:ascii="Arial" w:hAnsi="Arial" w:cs="Arial"/>
          <w:color w:val="auto"/>
        </w:rPr>
        <w:t xml:space="preserve">Please note: All fees are subject to change. Students will be notified of all changes as soon as possible. </w:t>
      </w:r>
    </w:p>
    <w:p w14:paraId="531ABF2D" w14:textId="751915A7" w:rsidR="005F76DD" w:rsidRPr="005C774B" w:rsidRDefault="00076E34" w:rsidP="005F76DD">
      <w:pPr>
        <w:pStyle w:val="Default"/>
        <w:spacing w:line="360" w:lineRule="auto"/>
        <w:rPr>
          <w:rFonts w:ascii="Arial" w:hAnsi="Arial" w:cs="Arial"/>
          <w:color w:val="auto"/>
        </w:rPr>
      </w:pPr>
      <w:r w:rsidRPr="005C774B">
        <w:rPr>
          <w:rFonts w:ascii="Arial" w:hAnsi="Arial" w:cs="Arial"/>
          <w:color w:val="auto"/>
        </w:rPr>
        <w:t xml:space="preserve">Tuition and fees are subject to change. Students should refer to the current course schedule for in-district, out-of-district, out-of-state and international tuition and fees: </w:t>
      </w:r>
      <w:hyperlink r:id="rId20" w:history="1">
        <w:r w:rsidR="00587A69" w:rsidRPr="005A3648">
          <w:rPr>
            <w:rStyle w:val="Hyperlink"/>
          </w:rPr>
          <w:t>https://www.sw.edu/paying-for-college/tuition-fees</w:t>
        </w:r>
      </w:hyperlink>
      <w:r w:rsidR="00587A69">
        <w:t xml:space="preserve"> </w:t>
      </w:r>
    </w:p>
    <w:p w14:paraId="5DBDAE7C" w14:textId="16DFA206" w:rsidR="008D6FA4" w:rsidRPr="008D6FA4" w:rsidRDefault="008D6FA4" w:rsidP="005F76DD">
      <w:pPr>
        <w:pStyle w:val="Default"/>
        <w:spacing w:line="360" w:lineRule="auto"/>
        <w:rPr>
          <w:rFonts w:ascii="Arial" w:hAnsi="Arial" w:cs="Arial"/>
        </w:rPr>
      </w:pPr>
      <w:r w:rsidRPr="008D6FA4">
        <w:rPr>
          <w:rFonts w:ascii="Arial" w:hAnsi="Arial" w:cs="Arial"/>
        </w:rPr>
        <w:t xml:space="preserve">Students will incur additional expenses throughout the program, including but not limited to textbooks and instructional materials, uniforms and clinical attire, transportation and meals during fieldwork, CPR certification, </w:t>
      </w:r>
      <w:r w:rsidRPr="004C27DE">
        <w:rPr>
          <w:rFonts w:ascii="Arial" w:hAnsi="Arial" w:cs="Arial"/>
        </w:rPr>
        <w:t xml:space="preserve">Viewpoint compliance tracking, criminal background check, </w:t>
      </w:r>
      <w:r w:rsidR="004C27DE" w:rsidRPr="004C27DE">
        <w:rPr>
          <w:rFonts w:ascii="Arial" w:hAnsi="Arial" w:cs="Arial"/>
        </w:rPr>
        <w:t>drug screenings, health documentation and screening requirements</w:t>
      </w:r>
      <w:r w:rsidRPr="004C27DE">
        <w:rPr>
          <w:rFonts w:ascii="Arial" w:hAnsi="Arial" w:cs="Arial"/>
        </w:rPr>
        <w:t>,</w:t>
      </w:r>
      <w:r w:rsidRPr="008D6FA4">
        <w:rPr>
          <w:rFonts w:ascii="Arial" w:hAnsi="Arial" w:cs="Arial"/>
        </w:rPr>
        <w:t xml:space="preserve"> TB testing, professional liability insurance (HPSO), graduation fees, NBCOT certification examination fees, and state licensure fees. Additional expenses may be required by individual fieldwork sites</w:t>
      </w:r>
    </w:p>
    <w:p w14:paraId="3B6BD9D4" w14:textId="1F1758FD" w:rsidR="005F76DD" w:rsidRPr="005C774B" w:rsidRDefault="005F76DD" w:rsidP="005F76DD">
      <w:pPr>
        <w:pStyle w:val="Default"/>
        <w:spacing w:line="360" w:lineRule="auto"/>
        <w:rPr>
          <w:rFonts w:ascii="Arial" w:hAnsi="Arial" w:cs="Arial"/>
          <w:b/>
          <w:bCs/>
          <w:color w:val="auto"/>
          <w:u w:val="single"/>
        </w:rPr>
      </w:pPr>
      <w:r w:rsidRPr="005C774B">
        <w:rPr>
          <w:rFonts w:ascii="Arial" w:hAnsi="Arial" w:cs="Arial"/>
          <w:b/>
          <w:bCs/>
          <w:color w:val="auto"/>
          <w:u w:val="single"/>
        </w:rPr>
        <w:t xml:space="preserve">Facilities </w:t>
      </w:r>
    </w:p>
    <w:p w14:paraId="4F2FEE3C" w14:textId="3FF210D7" w:rsidR="005F76DD" w:rsidRPr="008D6FA4" w:rsidRDefault="008D6FA4" w:rsidP="005F76DD">
      <w:pPr>
        <w:pStyle w:val="Default"/>
        <w:spacing w:line="360" w:lineRule="auto"/>
        <w:rPr>
          <w:rFonts w:ascii="Arial" w:hAnsi="Arial" w:cs="Arial"/>
          <w:color w:val="auto"/>
        </w:rPr>
      </w:pPr>
      <w:r w:rsidRPr="008D6FA4">
        <w:rPr>
          <w:rFonts w:ascii="Arial" w:hAnsi="Arial" w:cs="Arial"/>
        </w:rPr>
        <w:t>OTA face-to-face classes are primarily held at the Southwest Virginia Community College</w:t>
      </w:r>
      <w:r w:rsidR="004C27DE">
        <w:rPr>
          <w:rFonts w:ascii="Arial" w:hAnsi="Arial" w:cs="Arial"/>
        </w:rPr>
        <w:t>’s</w:t>
      </w:r>
      <w:r w:rsidRPr="008D6FA4">
        <w:rPr>
          <w:rFonts w:ascii="Arial" w:hAnsi="Arial" w:cs="Arial"/>
        </w:rPr>
        <w:t xml:space="preserve"> Lebanon Center in the OTA classrooms, laboratory, kitchen, and therapeutic media areas. Instruction may include classroom lectures, laboratory experiences, simulation, community-based learning, and online learning using Zoom and the College's learning management system, as appropriate. </w:t>
      </w:r>
    </w:p>
    <w:p w14:paraId="7CD35054" w14:textId="77777777" w:rsidR="005F76DD" w:rsidRPr="005C774B" w:rsidRDefault="005F76DD" w:rsidP="005F76DD">
      <w:pPr>
        <w:pStyle w:val="Default"/>
        <w:spacing w:line="360" w:lineRule="auto"/>
        <w:rPr>
          <w:rFonts w:ascii="Arial" w:hAnsi="Arial" w:cs="Arial"/>
          <w:b/>
          <w:bCs/>
          <w:color w:val="auto"/>
          <w:u w:val="single"/>
        </w:rPr>
      </w:pPr>
      <w:r w:rsidRPr="005C774B">
        <w:rPr>
          <w:rFonts w:ascii="Arial" w:hAnsi="Arial" w:cs="Arial"/>
          <w:b/>
          <w:bCs/>
          <w:color w:val="auto"/>
          <w:u w:val="single"/>
        </w:rPr>
        <w:t xml:space="preserve">Length of Program </w:t>
      </w:r>
    </w:p>
    <w:p w14:paraId="2C46A25A" w14:textId="4E0891D8" w:rsidR="001D0939" w:rsidRPr="001D0939" w:rsidRDefault="008D6FA4" w:rsidP="005F76DD">
      <w:pPr>
        <w:pStyle w:val="Default"/>
        <w:spacing w:line="360" w:lineRule="auto"/>
        <w:rPr>
          <w:rFonts w:ascii="Arial" w:hAnsi="Arial" w:cs="Arial"/>
          <w:color w:val="auto"/>
        </w:rPr>
      </w:pPr>
      <w:r w:rsidRPr="008D6FA4">
        <w:rPr>
          <w:rFonts w:ascii="Arial" w:hAnsi="Arial" w:cs="Arial"/>
        </w:rPr>
        <w:t xml:space="preserve">The OTA Program is designed to be completed in two academic years (including one summer semester) for students who follow the prescribed curriculum sequence. </w:t>
      </w:r>
      <w:r w:rsidR="005F76DD" w:rsidRPr="005C774B">
        <w:rPr>
          <w:rFonts w:ascii="Arial" w:hAnsi="Arial" w:cs="Arial"/>
          <w:color w:val="auto"/>
        </w:rPr>
        <w:t xml:space="preserve">This program is a full-time commitment. The SWCC academic calendar is found at the website: </w:t>
      </w:r>
      <w:hyperlink r:id="rId21" w:history="1">
        <w:r w:rsidR="005F76DD" w:rsidRPr="005C774B">
          <w:rPr>
            <w:rStyle w:val="Hyperlink"/>
            <w:rFonts w:ascii="Arial" w:hAnsi="Arial" w:cs="Arial"/>
            <w:color w:val="auto"/>
          </w:rPr>
          <w:t>https://sw.edu/schedule/</w:t>
        </w:r>
      </w:hyperlink>
      <w:r w:rsidR="005F76DD" w:rsidRPr="005C774B">
        <w:rPr>
          <w:rFonts w:ascii="Arial" w:hAnsi="Arial" w:cs="Arial"/>
          <w:color w:val="auto"/>
        </w:rPr>
        <w:t xml:space="preserve"> . Students should schedule personal vacations and other events during official college breaks. Students are expected to be present during all scheduled class times. </w:t>
      </w:r>
    </w:p>
    <w:p w14:paraId="730F1ED2" w14:textId="77777777" w:rsidR="005F76DD" w:rsidRPr="005C774B" w:rsidRDefault="005F76DD" w:rsidP="005F76DD">
      <w:pPr>
        <w:pStyle w:val="Default"/>
        <w:spacing w:line="360" w:lineRule="auto"/>
        <w:rPr>
          <w:rFonts w:ascii="Arial" w:hAnsi="Arial" w:cs="Arial"/>
          <w:b/>
          <w:bCs/>
          <w:color w:val="auto"/>
          <w:u w:val="single"/>
        </w:rPr>
      </w:pPr>
      <w:r w:rsidRPr="005C774B">
        <w:rPr>
          <w:rFonts w:ascii="Arial" w:hAnsi="Arial" w:cs="Arial"/>
          <w:b/>
          <w:bCs/>
          <w:color w:val="auto"/>
          <w:u w:val="single"/>
        </w:rPr>
        <w:t xml:space="preserve">Class Times/Schedules </w:t>
      </w:r>
    </w:p>
    <w:p w14:paraId="261E62FD" w14:textId="77777777" w:rsidR="005F76DD" w:rsidRPr="005C774B" w:rsidRDefault="005F76DD" w:rsidP="005F76DD">
      <w:pPr>
        <w:pStyle w:val="Default"/>
        <w:spacing w:line="360" w:lineRule="auto"/>
        <w:rPr>
          <w:rFonts w:ascii="Arial" w:hAnsi="Arial" w:cs="Arial"/>
          <w:color w:val="auto"/>
        </w:rPr>
      </w:pPr>
      <w:r w:rsidRPr="005C774B">
        <w:rPr>
          <w:rFonts w:ascii="Arial" w:hAnsi="Arial" w:cs="Arial"/>
          <w:color w:val="auto"/>
        </w:rPr>
        <w:t xml:space="preserve">Tentative OTA course schedules are made available at the beginning of each semester with the course syllabus. The OTA program course schedules are subject to change without notice. </w:t>
      </w:r>
    </w:p>
    <w:p w14:paraId="6E83CD78" w14:textId="77777777" w:rsidR="005F76DD" w:rsidRPr="005C774B" w:rsidRDefault="005F76DD" w:rsidP="005F76DD">
      <w:pPr>
        <w:spacing w:line="360" w:lineRule="auto"/>
        <w:rPr>
          <w:rFonts w:ascii="Arial" w:hAnsi="Arial" w:cs="Arial"/>
          <w:b/>
          <w:bCs/>
          <w:sz w:val="24"/>
          <w:szCs w:val="24"/>
          <w:u w:val="single"/>
        </w:rPr>
      </w:pPr>
      <w:r w:rsidRPr="005C774B">
        <w:rPr>
          <w:rFonts w:ascii="Arial" w:hAnsi="Arial" w:cs="Arial"/>
          <w:sz w:val="24"/>
          <w:szCs w:val="24"/>
        </w:rPr>
        <w:t xml:space="preserve"> </w:t>
      </w:r>
      <w:r w:rsidRPr="005C774B">
        <w:rPr>
          <w:rFonts w:ascii="Arial" w:hAnsi="Arial" w:cs="Arial"/>
          <w:b/>
          <w:bCs/>
          <w:sz w:val="24"/>
          <w:szCs w:val="24"/>
          <w:u w:val="single"/>
        </w:rPr>
        <w:t xml:space="preserve">OTA Pinning Ceremony </w:t>
      </w:r>
    </w:p>
    <w:p w14:paraId="50E77CAF" w14:textId="77777777" w:rsidR="00CA30BF" w:rsidRPr="00CA30BF" w:rsidRDefault="00CA30BF" w:rsidP="00CA30BF">
      <w:pPr>
        <w:spacing w:line="360" w:lineRule="auto"/>
        <w:jc w:val="both"/>
        <w:rPr>
          <w:rFonts w:ascii="Arial" w:hAnsi="Arial" w:cs="Arial"/>
          <w:sz w:val="24"/>
          <w:szCs w:val="24"/>
        </w:rPr>
      </w:pPr>
      <w:r w:rsidRPr="00CA30BF">
        <w:rPr>
          <w:rFonts w:ascii="Arial" w:hAnsi="Arial" w:cs="Arial"/>
          <w:sz w:val="24"/>
          <w:szCs w:val="24"/>
        </w:rPr>
        <w:lastRenderedPageBreak/>
        <w:t xml:space="preserve">Upon completion of all academic and clinical program requirements, OTA students and guests will be invited to attend the annual OTA Pinning and Awards Ceremony, typically held in early May. </w:t>
      </w:r>
      <w:r w:rsidRPr="00CA30BF">
        <w:rPr>
          <w:rStyle w:val="Strong"/>
          <w:rFonts w:ascii="Arial" w:hAnsi="Arial" w:cs="Arial"/>
          <w:sz w:val="24"/>
          <w:szCs w:val="24"/>
        </w:rPr>
        <w:t>Students participating in the ceremony are required to wear the designated OTA professional attire: pewter gray scrub top and pants, a white lab coat, and black shoes (athletic or other appropriate style).</w:t>
      </w:r>
      <w:r w:rsidRPr="00CA30BF">
        <w:rPr>
          <w:rFonts w:ascii="Arial" w:hAnsi="Arial" w:cs="Arial"/>
          <w:sz w:val="24"/>
          <w:szCs w:val="24"/>
        </w:rPr>
        <w:t xml:space="preserve"> Additional ceremony and attire information will be provided by OTA faculty.</w:t>
      </w:r>
    </w:p>
    <w:p w14:paraId="11B513A0" w14:textId="49EE2AA9" w:rsidR="005F76DD" w:rsidRPr="005C774B" w:rsidRDefault="005F76DD" w:rsidP="005F76DD">
      <w:pPr>
        <w:spacing w:line="360" w:lineRule="auto"/>
        <w:rPr>
          <w:rFonts w:ascii="Arial" w:hAnsi="Arial" w:cs="Arial"/>
          <w:b/>
          <w:bCs/>
          <w:sz w:val="24"/>
          <w:szCs w:val="24"/>
          <w:u w:val="single"/>
        </w:rPr>
      </w:pPr>
      <w:r w:rsidRPr="005C774B">
        <w:rPr>
          <w:rFonts w:ascii="Arial" w:hAnsi="Arial" w:cs="Arial"/>
          <w:b/>
          <w:bCs/>
          <w:sz w:val="24"/>
          <w:szCs w:val="24"/>
          <w:u w:val="single"/>
        </w:rPr>
        <w:t>Graduation</w:t>
      </w:r>
    </w:p>
    <w:p w14:paraId="71CEC6A4" w14:textId="5F410881" w:rsidR="007D1F0A" w:rsidRDefault="005F76DD" w:rsidP="005F76DD">
      <w:pPr>
        <w:spacing w:line="360" w:lineRule="auto"/>
        <w:rPr>
          <w:rFonts w:ascii="Arial" w:hAnsi="Arial" w:cs="Arial"/>
          <w:sz w:val="24"/>
          <w:szCs w:val="24"/>
        </w:rPr>
      </w:pPr>
      <w:r w:rsidRPr="005C774B">
        <w:rPr>
          <w:rFonts w:ascii="Arial" w:hAnsi="Arial" w:cs="Arial"/>
          <w:sz w:val="24"/>
          <w:szCs w:val="24"/>
        </w:rPr>
        <w:t xml:space="preserve">OTA students will be asked to apply for spring graduation by </w:t>
      </w:r>
      <w:r w:rsidR="0055228A">
        <w:rPr>
          <w:rFonts w:ascii="Arial" w:hAnsi="Arial" w:cs="Arial"/>
          <w:sz w:val="24"/>
          <w:szCs w:val="24"/>
        </w:rPr>
        <w:t>the published application deadline date</w:t>
      </w:r>
      <w:r w:rsidRPr="005C774B">
        <w:rPr>
          <w:rFonts w:ascii="Arial" w:hAnsi="Arial" w:cs="Arial"/>
          <w:sz w:val="24"/>
          <w:szCs w:val="24"/>
        </w:rPr>
        <w:t xml:space="preserve"> prior to the spring graduation date.  Additional information is available at:  </w:t>
      </w:r>
      <w:hyperlink r:id="rId22" w:history="1">
        <w:r w:rsidRPr="005C774B">
          <w:rPr>
            <w:rStyle w:val="Hyperlink"/>
            <w:rFonts w:ascii="Arial" w:hAnsi="Arial" w:cs="Arial"/>
            <w:color w:val="auto"/>
            <w:sz w:val="24"/>
            <w:szCs w:val="24"/>
          </w:rPr>
          <w:t>https://sw.edu/graduation/</w:t>
        </w:r>
      </w:hyperlink>
      <w:r w:rsidRPr="005C774B">
        <w:rPr>
          <w:rFonts w:ascii="Arial" w:hAnsi="Arial" w:cs="Arial"/>
          <w:sz w:val="24"/>
          <w:szCs w:val="24"/>
        </w:rPr>
        <w:t xml:space="preserve"> </w:t>
      </w:r>
    </w:p>
    <w:p w14:paraId="73568BDE" w14:textId="77777777" w:rsidR="007D1F0A" w:rsidRPr="005F76DD" w:rsidRDefault="007D1F0A" w:rsidP="005F76DD">
      <w:pPr>
        <w:spacing w:line="360" w:lineRule="auto"/>
        <w:rPr>
          <w:rFonts w:ascii="Arial" w:hAnsi="Arial" w:cs="Arial"/>
          <w:sz w:val="24"/>
          <w:szCs w:val="24"/>
        </w:rPr>
      </w:pPr>
    </w:p>
    <w:p w14:paraId="3853E704" w14:textId="281408F9" w:rsidR="00E10B6C" w:rsidRPr="007D1F0A" w:rsidRDefault="00E10B6C" w:rsidP="004123FE">
      <w:pPr>
        <w:spacing w:line="360" w:lineRule="auto"/>
        <w:jc w:val="center"/>
        <w:rPr>
          <w:rFonts w:ascii="Arial" w:hAnsi="Arial" w:cs="Arial"/>
          <w:b/>
          <w:bCs/>
          <w:sz w:val="28"/>
          <w:szCs w:val="28"/>
        </w:rPr>
      </w:pPr>
      <w:r w:rsidRPr="007D1F0A">
        <w:rPr>
          <w:rFonts w:ascii="Arial" w:hAnsi="Arial" w:cs="Arial"/>
          <w:b/>
          <w:bCs/>
          <w:sz w:val="28"/>
          <w:szCs w:val="28"/>
          <w:bdr w:val="none" w:sz="0" w:space="0" w:color="auto" w:frame="1"/>
        </w:rPr>
        <w:t xml:space="preserve">OTA </w:t>
      </w:r>
      <w:r w:rsidR="004312F3" w:rsidRPr="007D1F0A">
        <w:rPr>
          <w:rFonts w:ascii="Arial" w:hAnsi="Arial" w:cs="Arial"/>
          <w:b/>
          <w:bCs/>
          <w:sz w:val="28"/>
          <w:szCs w:val="28"/>
          <w:bdr w:val="none" w:sz="0" w:space="0" w:color="auto" w:frame="1"/>
        </w:rPr>
        <w:t>Program Requirements</w:t>
      </w:r>
    </w:p>
    <w:p w14:paraId="72BD31D0" w14:textId="5F2CE223" w:rsidR="00E10B6C" w:rsidRPr="006769C6" w:rsidRDefault="004312F3" w:rsidP="00E10B6C">
      <w:pPr>
        <w:shd w:val="clear" w:color="auto" w:fill="FFFFFF"/>
        <w:spacing w:after="0" w:line="360" w:lineRule="auto"/>
        <w:jc w:val="both"/>
        <w:textAlignment w:val="baseline"/>
        <w:rPr>
          <w:rFonts w:ascii="Arial" w:eastAsia="Times New Roman" w:hAnsi="Arial" w:cs="Arial"/>
          <w:sz w:val="24"/>
          <w:szCs w:val="24"/>
          <w:u w:val="single"/>
        </w:rPr>
      </w:pPr>
      <w:r w:rsidRPr="006769C6">
        <w:rPr>
          <w:rFonts w:ascii="Arial" w:eastAsia="Times New Roman" w:hAnsi="Arial" w:cs="Arial"/>
          <w:b/>
          <w:bCs/>
          <w:sz w:val="24"/>
          <w:szCs w:val="24"/>
          <w:u w:val="single"/>
          <w:bdr w:val="none" w:sz="0" w:space="0" w:color="auto" w:frame="1"/>
        </w:rPr>
        <w:t>Academic Requirements:</w:t>
      </w:r>
      <w:r w:rsidRPr="006769C6">
        <w:rPr>
          <w:rFonts w:ascii="Arial" w:eastAsia="Times New Roman" w:hAnsi="Arial" w:cs="Arial"/>
          <w:sz w:val="24"/>
          <w:szCs w:val="24"/>
          <w:u w:val="single"/>
        </w:rPr>
        <w:t> </w:t>
      </w:r>
    </w:p>
    <w:p w14:paraId="35881C52" w14:textId="77777777" w:rsidR="00B90BA1" w:rsidRPr="006769C6" w:rsidRDefault="00B90BA1" w:rsidP="00B90BA1">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Students must successfully complete the prescribed sequence of OTA courses and learning experiences to progress through the curriculum. Because OTA courses build upon knowledge and skills developed in previous coursework, all OTA courses must be completed in the published curriculum sequence. Prerequisite and general education courses must also be completed according to the published curriculum plan.</w:t>
      </w:r>
    </w:p>
    <w:p w14:paraId="41B35938" w14:textId="77777777" w:rsidR="00B90BA1" w:rsidRPr="006769C6" w:rsidRDefault="00B90BA1" w:rsidP="00B90BA1">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Students must earn a final course grade of "C" or higher in all OTA courses and successfully complete required laboratory competencies, practical examinations, fieldwork requirements, and other designated course requirements as outlined in the course syllabus.</w:t>
      </w:r>
    </w:p>
    <w:p w14:paraId="1872949C" w14:textId="77777777" w:rsidR="00B90BA1" w:rsidRPr="006769C6" w:rsidRDefault="00B90BA1" w:rsidP="00B90BA1">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 xml:space="preserve">The OTA Program has established an expected examination benchmark of a minimum 80% average on examinations, including the comprehensive final examination, as applicable and outlined in the course syllabus. Students who successfully complete a course but do not meet the expected examination benchmark may be required to complete Academic Remediation to strengthen identified areas of weakness and </w:t>
      </w:r>
      <w:r w:rsidRPr="006769C6">
        <w:rPr>
          <w:rFonts w:ascii="Arial" w:eastAsia="Times New Roman" w:hAnsi="Arial" w:cs="Arial"/>
          <w:sz w:val="24"/>
          <w:szCs w:val="24"/>
        </w:rPr>
        <w:lastRenderedPageBreak/>
        <w:t>support readiness for subsequent coursework and the NBCOT® certification examination.</w:t>
      </w:r>
    </w:p>
    <w:p w14:paraId="7EBBE149" w14:textId="77777777" w:rsidR="00B90BA1" w:rsidRPr="006769C6" w:rsidRDefault="00B90BA1" w:rsidP="00B90BA1">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Students who score below 80% on an examination are encouraged to meet with the course instructor to review their performance and identify strategies for improvement.</w:t>
      </w:r>
    </w:p>
    <w:p w14:paraId="7B6B2E8A" w14:textId="77777777" w:rsidR="00B90BA1" w:rsidRPr="006769C6" w:rsidRDefault="00B90BA1" w:rsidP="00E10B6C">
      <w:pPr>
        <w:shd w:val="clear" w:color="auto" w:fill="FFFFFF"/>
        <w:spacing w:after="0" w:line="360" w:lineRule="auto"/>
        <w:jc w:val="both"/>
        <w:textAlignment w:val="baseline"/>
        <w:rPr>
          <w:rFonts w:ascii="Arial" w:eastAsia="Times New Roman" w:hAnsi="Arial" w:cs="Arial"/>
          <w:sz w:val="24"/>
          <w:szCs w:val="24"/>
        </w:rPr>
      </w:pPr>
      <w:r w:rsidRPr="006769C6">
        <w:rPr>
          <w:rFonts w:ascii="Arial" w:eastAsia="Times New Roman" w:hAnsi="Arial" w:cs="Arial"/>
          <w:sz w:val="24"/>
          <w:szCs w:val="24"/>
        </w:rPr>
        <w:t>Students who do not meet course or program progression requirements will be addressed in accordance with the applicable Academic Remediation, Program Probation, Program Dismissal, and Readmission policies outlined in this handbook.</w:t>
      </w:r>
    </w:p>
    <w:p w14:paraId="24369CCD" w14:textId="77777777" w:rsidR="00B90BA1" w:rsidRPr="006769C6" w:rsidRDefault="00B90BA1" w:rsidP="00E10B6C">
      <w:pPr>
        <w:shd w:val="clear" w:color="auto" w:fill="FFFFFF"/>
        <w:spacing w:after="0" w:line="360" w:lineRule="auto"/>
        <w:jc w:val="both"/>
        <w:textAlignment w:val="baseline"/>
        <w:rPr>
          <w:rFonts w:ascii="Arial" w:eastAsia="Times New Roman" w:hAnsi="Arial" w:cs="Arial"/>
          <w:sz w:val="24"/>
          <w:szCs w:val="24"/>
        </w:rPr>
      </w:pPr>
    </w:p>
    <w:p w14:paraId="25910156" w14:textId="3C9A4827" w:rsidR="0065376E" w:rsidRPr="006769C6" w:rsidRDefault="00B90BA1" w:rsidP="00E10B6C">
      <w:pPr>
        <w:shd w:val="clear" w:color="auto" w:fill="FFFFFF"/>
        <w:spacing w:after="0" w:line="360" w:lineRule="auto"/>
        <w:jc w:val="both"/>
        <w:textAlignment w:val="baseline"/>
        <w:rPr>
          <w:rFonts w:ascii="Arial" w:hAnsi="Arial" w:cs="Arial"/>
          <w:sz w:val="24"/>
          <w:szCs w:val="24"/>
        </w:rPr>
      </w:pPr>
      <w:r w:rsidRPr="006769C6">
        <w:rPr>
          <w:rFonts w:ascii="Arial" w:hAnsi="Arial" w:cs="Arial"/>
          <w:sz w:val="24"/>
          <w:szCs w:val="24"/>
        </w:rPr>
        <w:t>The OTA Program incorporates NBCOT® examination preparation throughout the curriculum, including comprehensive practice examinations during OCT 298 – OTA Seminar. Students must complete all required program-designated practice examinations and meet the board-readiness benchmark(s) established by the OTA Program, as outlined in the course syllabus. Students who do not meet the required benchmark(s) will complete a faculty-directed remediation plan and any additional testing requirements established by the OTA Program. Failure to complete these requirements may delay successful completion of OCT 298, program completion, and graduation.</w:t>
      </w:r>
    </w:p>
    <w:p w14:paraId="2A30A854" w14:textId="77777777" w:rsidR="00B90BA1" w:rsidRPr="006769C6" w:rsidRDefault="00B90BA1" w:rsidP="00E10B6C">
      <w:pPr>
        <w:shd w:val="clear" w:color="auto" w:fill="FFFFFF"/>
        <w:spacing w:after="0" w:line="360" w:lineRule="auto"/>
        <w:jc w:val="both"/>
        <w:textAlignment w:val="baseline"/>
        <w:rPr>
          <w:rFonts w:ascii="Arial" w:eastAsia="Times New Roman" w:hAnsi="Arial" w:cs="Arial"/>
          <w:b/>
          <w:bCs/>
          <w:sz w:val="24"/>
          <w:szCs w:val="24"/>
          <w:u w:val="single"/>
          <w:bdr w:val="none" w:sz="0" w:space="0" w:color="auto" w:frame="1"/>
        </w:rPr>
      </w:pPr>
    </w:p>
    <w:p w14:paraId="1A1F1DB8" w14:textId="2104480C" w:rsidR="004312F3" w:rsidRPr="006769C6" w:rsidRDefault="004312F3" w:rsidP="00E10B6C">
      <w:pPr>
        <w:shd w:val="clear" w:color="auto" w:fill="FFFFFF"/>
        <w:spacing w:after="0" w:line="360" w:lineRule="auto"/>
        <w:jc w:val="both"/>
        <w:textAlignment w:val="baseline"/>
        <w:rPr>
          <w:rFonts w:ascii="Arial" w:eastAsia="Times New Roman" w:hAnsi="Arial" w:cs="Arial"/>
          <w:b/>
          <w:bCs/>
          <w:sz w:val="24"/>
          <w:szCs w:val="24"/>
          <w:u w:val="single"/>
        </w:rPr>
      </w:pPr>
      <w:r w:rsidRPr="006769C6">
        <w:rPr>
          <w:rFonts w:ascii="Arial" w:eastAsia="Times New Roman" w:hAnsi="Arial" w:cs="Arial"/>
          <w:b/>
          <w:bCs/>
          <w:sz w:val="24"/>
          <w:szCs w:val="24"/>
          <w:u w:val="single"/>
          <w:bdr w:val="none" w:sz="0" w:space="0" w:color="auto" w:frame="1"/>
        </w:rPr>
        <w:t xml:space="preserve">Clinical </w:t>
      </w:r>
      <w:r w:rsidR="007D1F0A" w:rsidRPr="006769C6">
        <w:rPr>
          <w:rFonts w:ascii="Arial" w:eastAsia="Times New Roman" w:hAnsi="Arial" w:cs="Arial"/>
          <w:b/>
          <w:bCs/>
          <w:sz w:val="24"/>
          <w:szCs w:val="24"/>
          <w:u w:val="single"/>
          <w:bdr w:val="none" w:sz="0" w:space="0" w:color="auto" w:frame="1"/>
        </w:rPr>
        <w:t xml:space="preserve">Education </w:t>
      </w:r>
      <w:r w:rsidRPr="006769C6">
        <w:rPr>
          <w:rFonts w:ascii="Arial" w:eastAsia="Times New Roman" w:hAnsi="Arial" w:cs="Arial"/>
          <w:b/>
          <w:bCs/>
          <w:sz w:val="24"/>
          <w:szCs w:val="24"/>
          <w:u w:val="single"/>
          <w:bdr w:val="none" w:sz="0" w:space="0" w:color="auto" w:frame="1"/>
        </w:rPr>
        <w:t xml:space="preserve">and </w:t>
      </w:r>
      <w:r w:rsidR="007D1F0A" w:rsidRPr="006769C6">
        <w:rPr>
          <w:rFonts w:ascii="Arial" w:eastAsia="Times New Roman" w:hAnsi="Arial" w:cs="Arial"/>
          <w:b/>
          <w:bCs/>
          <w:sz w:val="24"/>
          <w:szCs w:val="24"/>
          <w:u w:val="single"/>
          <w:bdr w:val="none" w:sz="0" w:space="0" w:color="auto" w:frame="1"/>
        </w:rPr>
        <w:t xml:space="preserve">Professional </w:t>
      </w:r>
      <w:r w:rsidRPr="006769C6">
        <w:rPr>
          <w:rFonts w:ascii="Arial" w:eastAsia="Times New Roman" w:hAnsi="Arial" w:cs="Arial"/>
          <w:b/>
          <w:bCs/>
          <w:sz w:val="24"/>
          <w:szCs w:val="24"/>
          <w:u w:val="single"/>
          <w:bdr w:val="none" w:sz="0" w:space="0" w:color="auto" w:frame="1"/>
        </w:rPr>
        <w:t>Behavioral Requirements:</w:t>
      </w:r>
    </w:p>
    <w:p w14:paraId="021D7703" w14:textId="77777777" w:rsidR="003057B2" w:rsidRPr="006769C6" w:rsidRDefault="003057B2" w:rsidP="003057B2">
      <w:pPr>
        <w:pStyle w:val="NormalWeb"/>
        <w:spacing w:line="360" w:lineRule="auto"/>
        <w:jc w:val="both"/>
        <w:rPr>
          <w:rFonts w:ascii="Arial" w:hAnsi="Arial" w:cs="Arial"/>
        </w:rPr>
      </w:pPr>
      <w:r w:rsidRPr="006769C6">
        <w:rPr>
          <w:rFonts w:ascii="Arial" w:hAnsi="Arial" w:cs="Arial"/>
        </w:rPr>
        <w:t>Selected and supervised fieldwork experiences are an essential component of the OTA Program and are completed at affiliated healthcare and community-based facilities. Because the availability of fieldwork sites within the region is limited, students may be required to travel outside the immediate service area to complete required clinical experiences. Students are responsible for providing their own transportation, uniforms, meals, housing (if applicable), and other expenses associated with fieldwork.</w:t>
      </w:r>
    </w:p>
    <w:p w14:paraId="3F6B5760" w14:textId="3D94596E" w:rsidR="003057B2" w:rsidRPr="006769C6" w:rsidRDefault="003057B2" w:rsidP="003057B2">
      <w:pPr>
        <w:pStyle w:val="NormalWeb"/>
        <w:spacing w:line="360" w:lineRule="auto"/>
        <w:jc w:val="both"/>
        <w:rPr>
          <w:rFonts w:ascii="Arial" w:hAnsi="Arial" w:cs="Arial"/>
        </w:rPr>
      </w:pPr>
      <w:r w:rsidRPr="006769C6">
        <w:rPr>
          <w:rFonts w:ascii="Arial" w:hAnsi="Arial" w:cs="Arial"/>
        </w:rPr>
        <w:t xml:space="preserve">During the </w:t>
      </w:r>
      <w:r w:rsidR="00B90BA1" w:rsidRPr="006769C6">
        <w:rPr>
          <w:rFonts w:ascii="Arial" w:hAnsi="Arial" w:cs="Arial"/>
        </w:rPr>
        <w:t>final</w:t>
      </w:r>
      <w:r w:rsidRPr="006769C6">
        <w:rPr>
          <w:rFonts w:ascii="Arial" w:hAnsi="Arial" w:cs="Arial"/>
        </w:rPr>
        <w:t xml:space="preserve"> semester, students will complete two eight-week </w:t>
      </w:r>
      <w:r w:rsidRPr="006769C6">
        <w:rPr>
          <w:rFonts w:ascii="Arial" w:hAnsi="Arial" w:cs="Arial"/>
          <w:b/>
          <w:bCs/>
        </w:rPr>
        <w:t>Level II Fieldwork</w:t>
      </w:r>
      <w:r w:rsidRPr="006769C6">
        <w:rPr>
          <w:rFonts w:ascii="Arial" w:hAnsi="Arial" w:cs="Arial"/>
        </w:rPr>
        <w:t xml:space="preserve"> experiences consisting of approximately 40 hours per week. Students should plan their schedules accordingly, as outside employment and personal commitments must not interfere with fieldwork responsibilities.</w:t>
      </w:r>
    </w:p>
    <w:p w14:paraId="1403DAF1" w14:textId="77777777" w:rsidR="003057B2" w:rsidRPr="006769C6" w:rsidRDefault="003057B2" w:rsidP="003057B2">
      <w:pPr>
        <w:pStyle w:val="NormalWeb"/>
        <w:spacing w:line="360" w:lineRule="auto"/>
        <w:jc w:val="both"/>
        <w:rPr>
          <w:rFonts w:ascii="Arial" w:hAnsi="Arial" w:cs="Arial"/>
        </w:rPr>
      </w:pPr>
      <w:r w:rsidRPr="006769C6">
        <w:rPr>
          <w:rFonts w:ascii="Arial" w:hAnsi="Arial" w:cs="Arial"/>
        </w:rPr>
        <w:lastRenderedPageBreak/>
        <w:t>Students are responsible for meeting all clinical compliance requirements established by the OTA Program and affiliated fieldwork sites. These requirements may include, but are not limited to, health documentation, TB screening, BLS Provider CPR certification, criminal background checks, drug screening, Viewpoint compliance documentation, professional liability insurance, and any additional requirements established by the assigned fieldwork site. Failure to maintain required clinical compliance may delay or prevent participation in fieldwork experiences and may affect progression in the program.</w:t>
      </w:r>
    </w:p>
    <w:p w14:paraId="72F30A97" w14:textId="77777777" w:rsidR="003057B2" w:rsidRPr="006769C6" w:rsidRDefault="003057B2" w:rsidP="003057B2">
      <w:pPr>
        <w:pStyle w:val="NormalWeb"/>
        <w:spacing w:line="360" w:lineRule="auto"/>
        <w:jc w:val="both"/>
        <w:rPr>
          <w:rFonts w:ascii="Arial" w:hAnsi="Arial" w:cs="Arial"/>
        </w:rPr>
      </w:pPr>
      <w:r w:rsidRPr="006769C6">
        <w:rPr>
          <w:rFonts w:ascii="Arial" w:hAnsi="Arial" w:cs="Arial"/>
        </w:rPr>
        <w:t>Throughout classroom, laboratory, and fieldwork experiences, students are expected to consistently demonstrate professional behaviors, ethical conduct, effective communication, sound clinical judgment, safety awareness, and clinical competence appropriate for an occupational therapy assistant student. Student performance will be evaluated by OTA faculty and fieldwork educators.</w:t>
      </w:r>
    </w:p>
    <w:p w14:paraId="70EA4826" w14:textId="77777777" w:rsidR="003057B2" w:rsidRPr="006769C6" w:rsidRDefault="003057B2" w:rsidP="003057B2">
      <w:pPr>
        <w:pStyle w:val="NormalWeb"/>
        <w:spacing w:line="360" w:lineRule="auto"/>
        <w:jc w:val="both"/>
        <w:rPr>
          <w:rFonts w:ascii="Arial" w:hAnsi="Arial" w:cs="Arial"/>
          <w:b/>
          <w:bCs/>
        </w:rPr>
      </w:pPr>
      <w:r w:rsidRPr="006769C6">
        <w:rPr>
          <w:rFonts w:ascii="Arial" w:hAnsi="Arial" w:cs="Arial"/>
          <w:b/>
          <w:bCs/>
        </w:rPr>
        <w:t>The Program Director reserves the right to immediately remove a student from the classroom, laboratory, fieldwork, or other OTA Program activities when the student's behavior poses a risk to the safety of clients, peers, faculty, staff, or others, or when the student's conduct is inconsistent with the ethical or professional standards of the occupational therapy profession. Such removal does not constitute automatic dismissal from the OTA Program. The incident will be reviewed in accordance with OTA Program and Southwest Virginia Community College policies, and appropriate action, including academic remediation, Program Probation, or Program Dismissal, may be taken.</w:t>
      </w:r>
    </w:p>
    <w:p w14:paraId="66DEDF66" w14:textId="77777777" w:rsidR="003057B2" w:rsidRPr="006769C6" w:rsidRDefault="003057B2" w:rsidP="003057B2">
      <w:pPr>
        <w:pStyle w:val="NormalWeb"/>
        <w:spacing w:line="360" w:lineRule="auto"/>
        <w:jc w:val="both"/>
        <w:rPr>
          <w:rFonts w:ascii="Arial" w:hAnsi="Arial" w:cs="Arial"/>
        </w:rPr>
      </w:pPr>
      <w:r w:rsidRPr="006769C6">
        <w:rPr>
          <w:rFonts w:ascii="Arial" w:hAnsi="Arial" w:cs="Arial"/>
          <w:b/>
          <w:bCs/>
        </w:rPr>
        <w:t>NOTE:</w:t>
      </w:r>
      <w:r w:rsidRPr="006769C6">
        <w:rPr>
          <w:rFonts w:ascii="Arial" w:hAnsi="Arial" w:cs="Arial"/>
        </w:rPr>
        <w:t xml:space="preserve"> All OTA students must complete Level II Fieldwork within </w:t>
      </w:r>
      <w:r w:rsidRPr="006769C6">
        <w:rPr>
          <w:rFonts w:ascii="Arial" w:hAnsi="Arial" w:cs="Arial"/>
          <w:b/>
          <w:bCs/>
        </w:rPr>
        <w:t>18 months</w:t>
      </w:r>
      <w:r w:rsidRPr="006769C6">
        <w:rPr>
          <w:rFonts w:ascii="Arial" w:hAnsi="Arial" w:cs="Arial"/>
        </w:rPr>
        <w:t xml:space="preserve"> of completing the academic portion of the program.</w:t>
      </w:r>
    </w:p>
    <w:p w14:paraId="0F2D472A" w14:textId="77777777" w:rsidR="003057B2" w:rsidRPr="006769C6" w:rsidRDefault="003057B2" w:rsidP="003057B2">
      <w:pPr>
        <w:pStyle w:val="NormalWeb"/>
        <w:spacing w:line="360" w:lineRule="auto"/>
        <w:jc w:val="both"/>
        <w:rPr>
          <w:rFonts w:ascii="Arial" w:hAnsi="Arial" w:cs="Arial"/>
        </w:rPr>
      </w:pPr>
      <w:r w:rsidRPr="006769C6">
        <w:rPr>
          <w:rFonts w:ascii="Arial" w:hAnsi="Arial" w:cs="Arial"/>
          <w:b/>
          <w:bCs/>
        </w:rPr>
        <w:t>NOTE:</w:t>
      </w:r>
      <w:r w:rsidRPr="006769C6">
        <w:rPr>
          <w:rFonts w:ascii="Arial" w:hAnsi="Arial" w:cs="Arial"/>
        </w:rPr>
        <w:t xml:space="preserve"> A felony conviction may affect a graduate's eligibility to sit for the National Board for Certification in Occupational Therapy (NBCOT®) certification examination and/or obtain state licensure.</w:t>
      </w:r>
    </w:p>
    <w:p w14:paraId="6AE7DA0E" w14:textId="7078B92E" w:rsidR="007D1F0A" w:rsidRPr="006769C6" w:rsidRDefault="007D1F0A" w:rsidP="007D1F0A">
      <w:pPr>
        <w:pStyle w:val="NormalWeb"/>
        <w:spacing w:line="360" w:lineRule="auto"/>
        <w:jc w:val="both"/>
        <w:rPr>
          <w:rFonts w:ascii="Arial" w:hAnsi="Arial" w:cs="Arial"/>
          <w:b/>
          <w:bCs/>
          <w:u w:val="single"/>
        </w:rPr>
      </w:pPr>
      <w:r w:rsidRPr="006769C6">
        <w:rPr>
          <w:rFonts w:ascii="Arial" w:hAnsi="Arial" w:cs="Arial"/>
          <w:b/>
          <w:bCs/>
          <w:u w:val="single"/>
        </w:rPr>
        <w:t xml:space="preserve">Program Progression: </w:t>
      </w:r>
    </w:p>
    <w:p w14:paraId="43B1A505" w14:textId="77777777" w:rsidR="00542E72" w:rsidRPr="006769C6" w:rsidRDefault="00542E72" w:rsidP="00542E72">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lastRenderedPageBreak/>
        <w:t>To remain in good standing and progress through the Occupational Therapy Assistant Program, students must meet all academic, clinical, and professional requirements established by the OTA Program, Southwest Virginia Community College, and affiliated fieldwork sites.</w:t>
      </w:r>
    </w:p>
    <w:p w14:paraId="11148E7B" w14:textId="77777777" w:rsidR="00542E72" w:rsidRPr="006769C6" w:rsidRDefault="00542E72" w:rsidP="00542E72">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To progress in the OTA Program, students must:</w:t>
      </w:r>
    </w:p>
    <w:p w14:paraId="5CAABA1B" w14:textId="77777777" w:rsidR="00542E72" w:rsidRPr="006769C6" w:rsidRDefault="00542E72" w:rsidP="00542E72">
      <w:pPr>
        <w:numPr>
          <w:ilvl w:val="0"/>
          <w:numId w:val="20"/>
        </w:numPr>
        <w:spacing w:before="100" w:beforeAutospacing="1" w:after="100" w:afterAutospacing="1" w:line="360" w:lineRule="auto"/>
        <w:rPr>
          <w:rFonts w:ascii="Arial" w:eastAsia="Times New Roman" w:hAnsi="Arial" w:cs="Arial"/>
        </w:rPr>
      </w:pPr>
      <w:r w:rsidRPr="006769C6">
        <w:rPr>
          <w:rFonts w:ascii="Arial" w:eastAsia="Times New Roman" w:hAnsi="Arial" w:cs="Arial"/>
        </w:rPr>
        <w:t xml:space="preserve">Successfully complete all OTA courses with a final grade of </w:t>
      </w:r>
      <w:r w:rsidRPr="006769C6">
        <w:rPr>
          <w:rFonts w:ascii="Arial" w:eastAsia="Times New Roman" w:hAnsi="Arial" w:cs="Arial"/>
          <w:b/>
          <w:bCs/>
        </w:rPr>
        <w:t>"C" or higher</w:t>
      </w:r>
      <w:r w:rsidRPr="006769C6">
        <w:rPr>
          <w:rFonts w:ascii="Arial" w:eastAsia="Times New Roman" w:hAnsi="Arial" w:cs="Arial"/>
        </w:rPr>
        <w:t xml:space="preserve">. </w:t>
      </w:r>
    </w:p>
    <w:p w14:paraId="654089D8" w14:textId="77777777" w:rsidR="00F716CA" w:rsidRPr="006769C6" w:rsidRDefault="00F716CA" w:rsidP="00542E72">
      <w:pPr>
        <w:numPr>
          <w:ilvl w:val="0"/>
          <w:numId w:val="20"/>
        </w:numPr>
        <w:spacing w:before="100" w:beforeAutospacing="1" w:after="100" w:afterAutospacing="1" w:line="360" w:lineRule="auto"/>
        <w:rPr>
          <w:rFonts w:ascii="Arial" w:eastAsia="Times New Roman" w:hAnsi="Arial" w:cs="Arial"/>
        </w:rPr>
      </w:pPr>
      <w:r w:rsidRPr="006769C6">
        <w:rPr>
          <w:rFonts w:ascii="Arial" w:hAnsi="Arial" w:cs="Arial"/>
        </w:rPr>
        <w:t>Participate in required Academic Remediation when examination performance falls below the OTA Program's expected benchmark.</w:t>
      </w:r>
    </w:p>
    <w:p w14:paraId="79C401F4" w14:textId="77777777" w:rsidR="00B90BA1" w:rsidRPr="006769C6" w:rsidRDefault="00B90BA1" w:rsidP="00542E72">
      <w:pPr>
        <w:numPr>
          <w:ilvl w:val="0"/>
          <w:numId w:val="20"/>
        </w:numPr>
        <w:spacing w:before="100" w:beforeAutospacing="1" w:after="100" w:afterAutospacing="1" w:line="360" w:lineRule="auto"/>
        <w:rPr>
          <w:rFonts w:ascii="Arial" w:eastAsia="Times New Roman" w:hAnsi="Arial" w:cs="Arial"/>
        </w:rPr>
      </w:pPr>
      <w:r w:rsidRPr="006769C6">
        <w:rPr>
          <w:rFonts w:ascii="Arial" w:hAnsi="Arial" w:cs="Arial"/>
        </w:rPr>
        <w:t>Successfully complete all designated course requirements, laboratory competencies, fieldwork experiences, and course objectives as outlined in the course syllabus.</w:t>
      </w:r>
    </w:p>
    <w:p w14:paraId="10EE01AD" w14:textId="7075FEFC" w:rsidR="00542E72" w:rsidRPr="006769C6" w:rsidRDefault="00542E72" w:rsidP="00542E72">
      <w:pPr>
        <w:numPr>
          <w:ilvl w:val="0"/>
          <w:numId w:val="20"/>
        </w:numPr>
        <w:spacing w:before="100" w:beforeAutospacing="1" w:after="100" w:afterAutospacing="1" w:line="360" w:lineRule="auto"/>
        <w:rPr>
          <w:rFonts w:ascii="Arial" w:eastAsia="Times New Roman" w:hAnsi="Arial" w:cs="Arial"/>
        </w:rPr>
      </w:pPr>
      <w:r w:rsidRPr="006769C6">
        <w:rPr>
          <w:rFonts w:ascii="Arial" w:eastAsia="Times New Roman" w:hAnsi="Arial" w:cs="Arial"/>
        </w:rPr>
        <w:t xml:space="preserve">Complete all OTA courses in the prescribed curriculum sequence, as each course builds upon knowledge and skills acquired in previous coursework. </w:t>
      </w:r>
    </w:p>
    <w:p w14:paraId="10EDB6CB" w14:textId="77777777" w:rsidR="00542E72" w:rsidRPr="006769C6" w:rsidRDefault="00542E72" w:rsidP="00542E72">
      <w:pPr>
        <w:numPr>
          <w:ilvl w:val="0"/>
          <w:numId w:val="20"/>
        </w:numPr>
        <w:spacing w:before="100" w:beforeAutospacing="1" w:after="100" w:afterAutospacing="1" w:line="360" w:lineRule="auto"/>
        <w:rPr>
          <w:rFonts w:ascii="Arial" w:eastAsia="Times New Roman" w:hAnsi="Arial" w:cs="Arial"/>
        </w:rPr>
      </w:pPr>
      <w:r w:rsidRPr="006769C6">
        <w:rPr>
          <w:rFonts w:ascii="Arial" w:hAnsi="Arial" w:cs="Arial"/>
        </w:rPr>
        <w:t>Meet all clinical compliance requirements established by the OTA Program and affiliated fieldwork sites. Requirements may include health and safety documentation, required certifications, criminal background checks, drug screening, Viewpoint compliance documentation, professional liability insurance, and any additional requirements established by the assigned fieldwork site.</w:t>
      </w:r>
    </w:p>
    <w:p w14:paraId="75E75A87" w14:textId="52A4A228" w:rsidR="00542E72" w:rsidRPr="006769C6" w:rsidRDefault="00542E72" w:rsidP="00542E72">
      <w:pPr>
        <w:numPr>
          <w:ilvl w:val="0"/>
          <w:numId w:val="20"/>
        </w:numPr>
        <w:spacing w:before="100" w:beforeAutospacing="1" w:after="100" w:afterAutospacing="1" w:line="360" w:lineRule="auto"/>
        <w:rPr>
          <w:rFonts w:ascii="Arial" w:eastAsia="Times New Roman" w:hAnsi="Arial" w:cs="Arial"/>
        </w:rPr>
      </w:pPr>
      <w:r w:rsidRPr="006769C6">
        <w:rPr>
          <w:rFonts w:ascii="Arial" w:eastAsia="Times New Roman" w:hAnsi="Arial" w:cs="Arial"/>
        </w:rPr>
        <w:t xml:space="preserve">Demonstrate professional behaviors, ethical conduct, effective communication, safety awareness, and clinical competence consistent with the expectations of the occupational therapy profession. </w:t>
      </w:r>
    </w:p>
    <w:p w14:paraId="4788D844" w14:textId="77777777" w:rsidR="00542E72" w:rsidRPr="006769C6" w:rsidRDefault="00542E72" w:rsidP="00542E72">
      <w:pPr>
        <w:numPr>
          <w:ilvl w:val="0"/>
          <w:numId w:val="20"/>
        </w:numPr>
        <w:spacing w:before="100" w:beforeAutospacing="1" w:after="100" w:afterAutospacing="1" w:line="360" w:lineRule="auto"/>
        <w:rPr>
          <w:rFonts w:ascii="Arial" w:eastAsia="Times New Roman" w:hAnsi="Arial" w:cs="Arial"/>
        </w:rPr>
      </w:pPr>
      <w:r w:rsidRPr="006769C6">
        <w:rPr>
          <w:rFonts w:ascii="Arial" w:eastAsia="Times New Roman" w:hAnsi="Arial" w:cs="Arial"/>
        </w:rPr>
        <w:t xml:space="preserve">Adhere to all OTA Program, Southwest Virginia Community College, and affiliated fieldwork site policies and procedures. </w:t>
      </w:r>
    </w:p>
    <w:p w14:paraId="67DD7FD8" w14:textId="77777777" w:rsidR="00542E72" w:rsidRPr="006769C6" w:rsidRDefault="00542E72" w:rsidP="00542E72">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Failure to meet any academic, clinical, or professional progression requirement may result in remediation, program probation, delay in progression, or dismissal from the OTA Program, as outlined in this handbook.</w:t>
      </w:r>
    </w:p>
    <w:p w14:paraId="72BF7C94" w14:textId="34FDE432" w:rsidR="007D1F0A" w:rsidRPr="006769C6" w:rsidRDefault="00542E72" w:rsidP="00542E72">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Students are responsible for monitoring their academic progress and seeking assistance from faculty whenever academic or personal concerns may interfere with successful progression through the program.</w:t>
      </w:r>
    </w:p>
    <w:p w14:paraId="4CAC58C4" w14:textId="0F93C212" w:rsidR="007D1F0A" w:rsidRPr="006769C6" w:rsidRDefault="00542E72" w:rsidP="007D1F0A">
      <w:pPr>
        <w:pStyle w:val="NormalWeb"/>
        <w:spacing w:line="360" w:lineRule="auto"/>
        <w:jc w:val="both"/>
        <w:rPr>
          <w:rFonts w:ascii="Arial" w:hAnsi="Arial" w:cs="Arial"/>
          <w:b/>
          <w:bCs/>
          <w:u w:val="single"/>
        </w:rPr>
      </w:pPr>
      <w:r w:rsidRPr="006769C6">
        <w:rPr>
          <w:rFonts w:ascii="Arial" w:hAnsi="Arial" w:cs="Arial"/>
          <w:b/>
          <w:bCs/>
          <w:u w:val="single"/>
        </w:rPr>
        <w:t xml:space="preserve">Program </w:t>
      </w:r>
      <w:r w:rsidR="007D1F0A" w:rsidRPr="006769C6">
        <w:rPr>
          <w:rFonts w:ascii="Arial" w:hAnsi="Arial" w:cs="Arial"/>
          <w:b/>
          <w:bCs/>
          <w:u w:val="single"/>
        </w:rPr>
        <w:t>Probation:</w:t>
      </w:r>
    </w:p>
    <w:p w14:paraId="5CEC6353" w14:textId="77777777" w:rsidR="00DA0ED7" w:rsidRPr="006769C6" w:rsidRDefault="00DA0ED7" w:rsidP="00DA0ED7">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lastRenderedPageBreak/>
        <w:t>Program Probation provides a student with one opportunity to demonstrate the ability to successfully meet the academic, professional, and clinical expectations of the OTA Program.</w:t>
      </w:r>
    </w:p>
    <w:p w14:paraId="73AB426A" w14:textId="77777777" w:rsidR="00DA0ED7" w:rsidRPr="006769C6" w:rsidRDefault="00DA0ED7" w:rsidP="00DA0ED7">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 xml:space="preserve">A student who earns </w:t>
      </w:r>
      <w:r w:rsidRPr="006769C6">
        <w:rPr>
          <w:rFonts w:ascii="Arial" w:eastAsia="Times New Roman" w:hAnsi="Arial" w:cs="Arial"/>
          <w:b/>
          <w:bCs/>
          <w:sz w:val="24"/>
          <w:szCs w:val="24"/>
        </w:rPr>
        <w:t>one final grade of "D"</w:t>
      </w:r>
      <w:r w:rsidRPr="006769C6">
        <w:rPr>
          <w:rFonts w:ascii="Arial" w:eastAsia="Times New Roman" w:hAnsi="Arial" w:cs="Arial"/>
          <w:sz w:val="24"/>
          <w:szCs w:val="24"/>
        </w:rPr>
        <w:t xml:space="preserve"> in an OTA course may continue in the OTA Program on </w:t>
      </w:r>
      <w:r w:rsidRPr="006769C6">
        <w:rPr>
          <w:rFonts w:ascii="Arial" w:eastAsia="Times New Roman" w:hAnsi="Arial" w:cs="Arial"/>
          <w:b/>
          <w:bCs/>
          <w:sz w:val="24"/>
          <w:szCs w:val="24"/>
        </w:rPr>
        <w:t>Program Probation</w:t>
      </w:r>
      <w:r w:rsidRPr="006769C6">
        <w:rPr>
          <w:rFonts w:ascii="Arial" w:eastAsia="Times New Roman" w:hAnsi="Arial" w:cs="Arial"/>
          <w:sz w:val="24"/>
          <w:szCs w:val="24"/>
        </w:rPr>
        <w:t xml:space="preserve"> and will be required to remediate the course through an OTA independent study course during the following semester while continuing in the prescribed OTA curriculum. Prior to beginning the independent study, the student will meet with the Program Director and course instructor to review the circumstances leading to the unsuccessful course completion and the requirements for continued enrollment.</w:t>
      </w:r>
    </w:p>
    <w:p w14:paraId="0C1FBF7E" w14:textId="77777777" w:rsidR="00DA0ED7" w:rsidRPr="006769C6" w:rsidRDefault="00DA0ED7" w:rsidP="00DA0ED7">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Program Probation may be granted only once during enrollment in the OTA Program. Once placed on Program Probation, a student will remain on probation for the remainder of the OTA Program, including following any approved readmission to the program.</w:t>
      </w:r>
    </w:p>
    <w:p w14:paraId="3901F64D" w14:textId="77777777" w:rsidR="00DA0ED7" w:rsidRPr="006769C6" w:rsidRDefault="00DA0ED7" w:rsidP="00DA0ED7">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While on Program Probation, students must:</w:t>
      </w:r>
    </w:p>
    <w:p w14:paraId="1B52C449" w14:textId="77777777" w:rsidR="00DA0ED7" w:rsidRPr="006769C6" w:rsidRDefault="00DA0ED7" w:rsidP="00DA0ED7">
      <w:pPr>
        <w:numPr>
          <w:ilvl w:val="0"/>
          <w:numId w:val="26"/>
        </w:num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 xml:space="preserve">Successfully complete the required independent study course with a final grade of </w:t>
      </w:r>
      <w:r w:rsidRPr="006769C6">
        <w:rPr>
          <w:rFonts w:ascii="Arial" w:eastAsia="Times New Roman" w:hAnsi="Arial" w:cs="Arial"/>
          <w:b/>
          <w:bCs/>
          <w:sz w:val="24"/>
          <w:szCs w:val="24"/>
        </w:rPr>
        <w:t>"C"</w:t>
      </w:r>
      <w:r w:rsidRPr="006769C6">
        <w:rPr>
          <w:rFonts w:ascii="Arial" w:eastAsia="Times New Roman" w:hAnsi="Arial" w:cs="Arial"/>
          <w:sz w:val="24"/>
          <w:szCs w:val="24"/>
        </w:rPr>
        <w:t xml:space="preserve"> or higher; </w:t>
      </w:r>
    </w:p>
    <w:p w14:paraId="5140F5F7" w14:textId="77777777" w:rsidR="00DA0ED7" w:rsidRPr="006769C6" w:rsidRDefault="00DA0ED7" w:rsidP="00DA0ED7">
      <w:pPr>
        <w:numPr>
          <w:ilvl w:val="0"/>
          <w:numId w:val="26"/>
        </w:num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 xml:space="preserve">Successfully complete all concurrently enrolled OTA courses in the prescribed curriculum sequence; </w:t>
      </w:r>
    </w:p>
    <w:p w14:paraId="4428EF94" w14:textId="77777777" w:rsidR="00DA0ED7" w:rsidRPr="006769C6" w:rsidRDefault="00DA0ED7" w:rsidP="00DA0ED7">
      <w:pPr>
        <w:numPr>
          <w:ilvl w:val="0"/>
          <w:numId w:val="26"/>
        </w:num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 xml:space="preserve">Earn a final grade of </w:t>
      </w:r>
      <w:r w:rsidRPr="006769C6">
        <w:rPr>
          <w:rFonts w:ascii="Arial" w:eastAsia="Times New Roman" w:hAnsi="Arial" w:cs="Arial"/>
          <w:b/>
          <w:bCs/>
          <w:sz w:val="24"/>
          <w:szCs w:val="24"/>
        </w:rPr>
        <w:t>"C"</w:t>
      </w:r>
      <w:r w:rsidRPr="006769C6">
        <w:rPr>
          <w:rFonts w:ascii="Arial" w:eastAsia="Times New Roman" w:hAnsi="Arial" w:cs="Arial"/>
          <w:sz w:val="24"/>
          <w:szCs w:val="24"/>
        </w:rPr>
        <w:t xml:space="preserve"> or higher in all subsequent OTA courses; </w:t>
      </w:r>
    </w:p>
    <w:p w14:paraId="717BDB5A" w14:textId="77777777" w:rsidR="00DA0ED7" w:rsidRPr="006769C6" w:rsidRDefault="00DA0ED7" w:rsidP="00DA0ED7">
      <w:pPr>
        <w:numPr>
          <w:ilvl w:val="0"/>
          <w:numId w:val="26"/>
        </w:num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 xml:space="preserve">Meet all Academic Requirements outlined in this handbook; </w:t>
      </w:r>
    </w:p>
    <w:p w14:paraId="379AFCB0" w14:textId="77777777" w:rsidR="00DA0ED7" w:rsidRPr="006769C6" w:rsidRDefault="00DA0ED7" w:rsidP="00DA0ED7">
      <w:pPr>
        <w:numPr>
          <w:ilvl w:val="0"/>
          <w:numId w:val="26"/>
        </w:num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 xml:space="preserve">Demonstrate satisfactory professional behavior, ethical conduct, and clinical competence; and </w:t>
      </w:r>
    </w:p>
    <w:p w14:paraId="4FDCC27B" w14:textId="77777777" w:rsidR="00DA0ED7" w:rsidRPr="006769C6" w:rsidRDefault="00DA0ED7" w:rsidP="00DA0ED7">
      <w:pPr>
        <w:numPr>
          <w:ilvl w:val="0"/>
          <w:numId w:val="26"/>
        </w:num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 xml:space="preserve">Comply with any conditions established by OTA faculty to support successful progression in the program. </w:t>
      </w:r>
    </w:p>
    <w:p w14:paraId="631DBAA7" w14:textId="77777777" w:rsidR="00DA0ED7" w:rsidRPr="006769C6" w:rsidRDefault="00DA0ED7" w:rsidP="00DA0ED7">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 xml:space="preserve">A student who earns a second grade of </w:t>
      </w:r>
      <w:r w:rsidRPr="006769C6">
        <w:rPr>
          <w:rFonts w:ascii="Arial" w:eastAsia="Times New Roman" w:hAnsi="Arial" w:cs="Arial"/>
          <w:b/>
          <w:bCs/>
          <w:sz w:val="24"/>
          <w:szCs w:val="24"/>
        </w:rPr>
        <w:t>"D,"</w:t>
      </w:r>
      <w:r w:rsidRPr="006769C6">
        <w:rPr>
          <w:rFonts w:ascii="Arial" w:eastAsia="Times New Roman" w:hAnsi="Arial" w:cs="Arial"/>
          <w:sz w:val="24"/>
          <w:szCs w:val="24"/>
        </w:rPr>
        <w:t xml:space="preserve"> earns a grade of </w:t>
      </w:r>
      <w:r w:rsidRPr="006769C6">
        <w:rPr>
          <w:rFonts w:ascii="Arial" w:eastAsia="Times New Roman" w:hAnsi="Arial" w:cs="Arial"/>
          <w:b/>
          <w:bCs/>
          <w:sz w:val="24"/>
          <w:szCs w:val="24"/>
        </w:rPr>
        <w:t>"F"</w:t>
      </w:r>
      <w:r w:rsidRPr="006769C6">
        <w:rPr>
          <w:rFonts w:ascii="Arial" w:eastAsia="Times New Roman" w:hAnsi="Arial" w:cs="Arial"/>
          <w:sz w:val="24"/>
          <w:szCs w:val="24"/>
        </w:rPr>
        <w:t xml:space="preserve"> in any OTA course, or fails to comply with the conditions of Program Probation will be dismissed from the </w:t>
      </w:r>
      <w:r w:rsidRPr="006769C6">
        <w:rPr>
          <w:rFonts w:ascii="Arial" w:eastAsia="Times New Roman" w:hAnsi="Arial" w:cs="Arial"/>
          <w:sz w:val="24"/>
          <w:szCs w:val="24"/>
        </w:rPr>
        <w:lastRenderedPageBreak/>
        <w:t>OTA Program and may be considered for readmission in accordance with the OTA Program Readmission Policy.</w:t>
      </w:r>
    </w:p>
    <w:p w14:paraId="52DB5713" w14:textId="43F00D12" w:rsidR="00DA0ED7" w:rsidRPr="006769C6" w:rsidRDefault="00324A33" w:rsidP="00AC10A2">
      <w:pPr>
        <w:pStyle w:val="NormalWeb"/>
        <w:spacing w:line="360" w:lineRule="auto"/>
        <w:jc w:val="both"/>
        <w:rPr>
          <w:rFonts w:ascii="Arial" w:hAnsi="Arial" w:cs="Arial"/>
          <w:b/>
          <w:bCs/>
          <w:u w:val="single"/>
        </w:rPr>
      </w:pPr>
      <w:r w:rsidRPr="006769C6">
        <w:rPr>
          <w:rFonts w:ascii="Arial" w:hAnsi="Arial" w:cs="Arial"/>
          <w:b/>
          <w:bCs/>
          <w:u w:val="single"/>
        </w:rPr>
        <w:t>Acade</w:t>
      </w:r>
      <w:r w:rsidR="00AC10A2" w:rsidRPr="006769C6">
        <w:rPr>
          <w:rFonts w:ascii="Arial" w:hAnsi="Arial" w:cs="Arial"/>
          <w:b/>
          <w:bCs/>
          <w:u w:val="single"/>
        </w:rPr>
        <w:t>m</w:t>
      </w:r>
      <w:r w:rsidRPr="006769C6">
        <w:rPr>
          <w:rFonts w:ascii="Arial" w:hAnsi="Arial" w:cs="Arial"/>
          <w:b/>
          <w:bCs/>
          <w:u w:val="single"/>
        </w:rPr>
        <w:t xml:space="preserve">ic </w:t>
      </w:r>
      <w:r w:rsidR="007D1F0A" w:rsidRPr="006769C6">
        <w:rPr>
          <w:rFonts w:ascii="Arial" w:hAnsi="Arial" w:cs="Arial"/>
          <w:b/>
          <w:bCs/>
          <w:u w:val="single"/>
        </w:rPr>
        <w:t xml:space="preserve">Remediation: </w:t>
      </w:r>
    </w:p>
    <w:p w14:paraId="402CE33B" w14:textId="7826D0D4" w:rsidR="00AC10A2" w:rsidRPr="006769C6" w:rsidRDefault="006769C6" w:rsidP="00AC10A2">
      <w:pPr>
        <w:spacing w:before="100" w:beforeAutospacing="1" w:after="100" w:afterAutospacing="1" w:line="360" w:lineRule="auto"/>
        <w:rPr>
          <w:rFonts w:ascii="Arial" w:eastAsia="Times New Roman" w:hAnsi="Arial" w:cs="Arial"/>
          <w:sz w:val="24"/>
          <w:szCs w:val="24"/>
        </w:rPr>
      </w:pPr>
      <w:r w:rsidRPr="006769C6">
        <w:rPr>
          <w:rFonts w:ascii="Arial" w:hAnsi="Arial" w:cs="Arial"/>
          <w:sz w:val="24"/>
          <w:szCs w:val="24"/>
        </w:rPr>
        <w:t>Students who successfully complete an OTA course but do not meet the OTA Program's expected examination benchmark of a minimum 80% average on examinations, including the comprehensive final examination when applicable, may be required to participate in Academic Remediation</w:t>
      </w:r>
      <w:r w:rsidR="00AC10A2" w:rsidRPr="006769C6">
        <w:rPr>
          <w:rFonts w:ascii="Arial" w:eastAsia="Times New Roman" w:hAnsi="Arial" w:cs="Arial"/>
          <w:sz w:val="24"/>
          <w:szCs w:val="24"/>
        </w:rPr>
        <w:t>. The purpose of Academic Remediation is to strengthen knowledge, clinical reasoning, and readiness for subsequent OTA coursework and the National Board for Certification in Occupational Therapy (NBCOT®) certification examination.</w:t>
      </w:r>
    </w:p>
    <w:p w14:paraId="79FA143C" w14:textId="40CD20A6" w:rsidR="007D1F0A" w:rsidRPr="006769C6" w:rsidRDefault="00AC10A2" w:rsidP="00AC10A2">
      <w:pPr>
        <w:spacing w:before="100" w:beforeAutospacing="1" w:after="100" w:afterAutospacing="1" w:line="360" w:lineRule="auto"/>
        <w:rPr>
          <w:rFonts w:ascii="Arial" w:eastAsia="Times New Roman" w:hAnsi="Arial" w:cs="Arial"/>
          <w:sz w:val="24"/>
          <w:szCs w:val="24"/>
        </w:rPr>
      </w:pPr>
      <w:r w:rsidRPr="006769C6">
        <w:rPr>
          <w:rFonts w:ascii="Arial" w:eastAsia="Times New Roman" w:hAnsi="Arial" w:cs="Arial"/>
          <w:sz w:val="24"/>
          <w:szCs w:val="24"/>
        </w:rPr>
        <w:t>Academic Remediation requirements will be determined by OTA faculty and may include practice examinations, targeted learning activities, tutoring, faculty conferences, written assignments, or other educational activities. Students are expected to complete all assigned Academic Remediation activities within the timeframe established by OTA faculty.</w:t>
      </w:r>
    </w:p>
    <w:p w14:paraId="7189CEAE" w14:textId="3B49E292" w:rsidR="007D1F0A" w:rsidRPr="006769C6" w:rsidRDefault="00550029" w:rsidP="00AC10A2">
      <w:pPr>
        <w:pStyle w:val="NormalWeb"/>
        <w:spacing w:before="0" w:beforeAutospacing="0" w:after="0" w:afterAutospacing="0" w:line="360" w:lineRule="auto"/>
        <w:jc w:val="both"/>
        <w:rPr>
          <w:rFonts w:ascii="Arial" w:hAnsi="Arial" w:cs="Arial"/>
          <w:b/>
          <w:bCs/>
          <w:u w:val="single"/>
        </w:rPr>
      </w:pPr>
      <w:r w:rsidRPr="006769C6">
        <w:rPr>
          <w:rFonts w:ascii="Arial" w:hAnsi="Arial" w:cs="Arial"/>
          <w:b/>
          <w:bCs/>
          <w:u w:val="single"/>
        </w:rPr>
        <w:t xml:space="preserve">Program </w:t>
      </w:r>
      <w:r w:rsidR="007D1F0A" w:rsidRPr="006769C6">
        <w:rPr>
          <w:rFonts w:ascii="Arial" w:hAnsi="Arial" w:cs="Arial"/>
          <w:b/>
          <w:bCs/>
          <w:u w:val="single"/>
        </w:rPr>
        <w:t xml:space="preserve">Dismissal: </w:t>
      </w:r>
    </w:p>
    <w:p w14:paraId="33A6938E" w14:textId="77777777" w:rsidR="006769C6" w:rsidRPr="006769C6" w:rsidRDefault="006769C6" w:rsidP="006769C6">
      <w:p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Students are expected to maintain the academic, professional, ethical, and clinical standards of the OTA Program throughout their enrollment. Failure to meet these standards may result in dismissal from the OTA Program.</w:t>
      </w:r>
    </w:p>
    <w:p w14:paraId="187772C6" w14:textId="77777777" w:rsidR="006769C6" w:rsidRPr="006769C6" w:rsidRDefault="006769C6" w:rsidP="006769C6">
      <w:p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A student may be dismissed from the OTA Program for reasons including, but not limited to, the following:</w:t>
      </w:r>
    </w:p>
    <w:p w14:paraId="397AD4A5" w14:textId="77777777" w:rsidR="006769C6" w:rsidRPr="006769C6" w:rsidRDefault="006769C6" w:rsidP="006769C6">
      <w:p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b/>
          <w:bCs/>
          <w:sz w:val="24"/>
          <w:szCs w:val="24"/>
        </w:rPr>
        <w:t>Academic Reasons</w:t>
      </w:r>
    </w:p>
    <w:p w14:paraId="383C990E" w14:textId="77777777" w:rsidR="006769C6" w:rsidRPr="006769C6" w:rsidRDefault="006769C6" w:rsidP="006769C6">
      <w:pPr>
        <w:numPr>
          <w:ilvl w:val="0"/>
          <w:numId w:val="29"/>
        </w:num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 xml:space="preserve">Earning a second final grade of </w:t>
      </w:r>
      <w:r w:rsidRPr="006769C6">
        <w:rPr>
          <w:rFonts w:ascii="Arial" w:eastAsia="Times New Roman" w:hAnsi="Arial" w:cs="Arial"/>
          <w:b/>
          <w:bCs/>
          <w:sz w:val="24"/>
          <w:szCs w:val="24"/>
        </w:rPr>
        <w:t>"D"</w:t>
      </w:r>
      <w:r w:rsidRPr="006769C6">
        <w:rPr>
          <w:rFonts w:ascii="Arial" w:eastAsia="Times New Roman" w:hAnsi="Arial" w:cs="Arial"/>
          <w:sz w:val="24"/>
          <w:szCs w:val="24"/>
        </w:rPr>
        <w:t xml:space="preserve"> in an OTA course. </w:t>
      </w:r>
    </w:p>
    <w:p w14:paraId="07C88322" w14:textId="77777777" w:rsidR="006769C6" w:rsidRPr="006769C6" w:rsidRDefault="006769C6" w:rsidP="006769C6">
      <w:pPr>
        <w:numPr>
          <w:ilvl w:val="0"/>
          <w:numId w:val="29"/>
        </w:num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 xml:space="preserve">Earning a final grade of </w:t>
      </w:r>
      <w:r w:rsidRPr="006769C6">
        <w:rPr>
          <w:rFonts w:ascii="Arial" w:eastAsia="Times New Roman" w:hAnsi="Arial" w:cs="Arial"/>
          <w:b/>
          <w:bCs/>
          <w:sz w:val="24"/>
          <w:szCs w:val="24"/>
        </w:rPr>
        <w:t>"F"</w:t>
      </w:r>
      <w:r w:rsidRPr="006769C6">
        <w:rPr>
          <w:rFonts w:ascii="Arial" w:eastAsia="Times New Roman" w:hAnsi="Arial" w:cs="Arial"/>
          <w:sz w:val="24"/>
          <w:szCs w:val="24"/>
        </w:rPr>
        <w:t xml:space="preserve"> in any OTA course. </w:t>
      </w:r>
    </w:p>
    <w:p w14:paraId="325B690C" w14:textId="77777777" w:rsidR="006769C6" w:rsidRPr="006769C6" w:rsidRDefault="006769C6" w:rsidP="006769C6">
      <w:pPr>
        <w:numPr>
          <w:ilvl w:val="0"/>
          <w:numId w:val="29"/>
        </w:num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 xml:space="preserve">Failure to comply with the conditions of Program Probation. </w:t>
      </w:r>
    </w:p>
    <w:p w14:paraId="77D9C5F3" w14:textId="77777777" w:rsidR="006769C6" w:rsidRPr="006769C6" w:rsidRDefault="006769C6" w:rsidP="006769C6">
      <w:p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b/>
          <w:bCs/>
          <w:sz w:val="24"/>
          <w:szCs w:val="24"/>
        </w:rPr>
        <w:lastRenderedPageBreak/>
        <w:t>Professional, Clinical, and Behavioral Reasons</w:t>
      </w:r>
    </w:p>
    <w:p w14:paraId="6409AA0A" w14:textId="77777777" w:rsidR="00771B49" w:rsidRPr="00771B49" w:rsidRDefault="00771B49" w:rsidP="006769C6">
      <w:pPr>
        <w:numPr>
          <w:ilvl w:val="0"/>
          <w:numId w:val="30"/>
        </w:numPr>
        <w:spacing w:before="100" w:beforeAutospacing="1" w:after="100" w:afterAutospacing="1" w:line="360" w:lineRule="auto"/>
        <w:jc w:val="both"/>
        <w:rPr>
          <w:rFonts w:ascii="Arial" w:eastAsia="Times New Roman" w:hAnsi="Arial" w:cs="Arial"/>
          <w:sz w:val="24"/>
          <w:szCs w:val="24"/>
        </w:rPr>
      </w:pPr>
      <w:r w:rsidRPr="00771B49">
        <w:rPr>
          <w:rFonts w:ascii="Arial" w:hAnsi="Arial" w:cs="Arial"/>
          <w:sz w:val="24"/>
          <w:szCs w:val="24"/>
        </w:rPr>
        <w:t>Failure to successfully complete a required Level II Fieldwork experience.</w:t>
      </w:r>
    </w:p>
    <w:p w14:paraId="2DA5CA92" w14:textId="01959F37" w:rsidR="006769C6" w:rsidRPr="006769C6" w:rsidRDefault="006769C6" w:rsidP="006769C6">
      <w:pPr>
        <w:numPr>
          <w:ilvl w:val="0"/>
          <w:numId w:val="30"/>
        </w:num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 xml:space="preserve">Demonstrating unsafe or incompetent performance in the classroom, laboratory, fieldwork, or other learning environment. </w:t>
      </w:r>
    </w:p>
    <w:p w14:paraId="4C591D7A" w14:textId="77777777" w:rsidR="006769C6" w:rsidRPr="006769C6" w:rsidRDefault="006769C6" w:rsidP="006769C6">
      <w:pPr>
        <w:numPr>
          <w:ilvl w:val="0"/>
          <w:numId w:val="30"/>
        </w:num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 xml:space="preserve">Failure to demonstrate professional behavior, ethical conduct, or clinical competence expected of an occupational therapy assistant student. </w:t>
      </w:r>
    </w:p>
    <w:p w14:paraId="11CCB461" w14:textId="77777777" w:rsidR="006769C6" w:rsidRPr="006769C6" w:rsidRDefault="006769C6" w:rsidP="006769C6">
      <w:pPr>
        <w:numPr>
          <w:ilvl w:val="0"/>
          <w:numId w:val="30"/>
        </w:num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 xml:space="preserve">Violation of the AOTA Occupational Therapy Code of Ethics, OTA Program policies, Southwest Virginia Community College policies, or affiliated fieldwork site policies. </w:t>
      </w:r>
    </w:p>
    <w:p w14:paraId="7530A5A8" w14:textId="77777777" w:rsidR="006769C6" w:rsidRPr="006769C6" w:rsidRDefault="006769C6" w:rsidP="006769C6">
      <w:pPr>
        <w:numPr>
          <w:ilvl w:val="0"/>
          <w:numId w:val="30"/>
        </w:num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 xml:space="preserve">Breach of client confidentiality or violation of HIPAA or other applicable privacy requirements. </w:t>
      </w:r>
    </w:p>
    <w:p w14:paraId="6650159D" w14:textId="77777777" w:rsidR="006769C6" w:rsidRPr="006769C6" w:rsidRDefault="006769C6" w:rsidP="006769C6">
      <w:pPr>
        <w:numPr>
          <w:ilvl w:val="0"/>
          <w:numId w:val="30"/>
        </w:num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 xml:space="preserve">Academic dishonesty or other violations of the College's Academic Integrity Policy. </w:t>
      </w:r>
    </w:p>
    <w:p w14:paraId="295A2458" w14:textId="77777777" w:rsidR="006769C6" w:rsidRPr="006769C6" w:rsidRDefault="006769C6" w:rsidP="006769C6">
      <w:pPr>
        <w:numPr>
          <w:ilvl w:val="0"/>
          <w:numId w:val="30"/>
        </w:num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 xml:space="preserve">Falsification of records or required documentation. </w:t>
      </w:r>
    </w:p>
    <w:p w14:paraId="02310490" w14:textId="77777777" w:rsidR="006769C6" w:rsidRPr="006769C6" w:rsidRDefault="006769C6" w:rsidP="006769C6">
      <w:pPr>
        <w:numPr>
          <w:ilvl w:val="0"/>
          <w:numId w:val="30"/>
        </w:num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 xml:space="preserve">Failure to maintain required clinical compliance or meet requirements necessary for participation in required fieldwork experiences. </w:t>
      </w:r>
    </w:p>
    <w:p w14:paraId="2D88AB75" w14:textId="77777777" w:rsidR="006769C6" w:rsidRPr="006769C6" w:rsidRDefault="006769C6" w:rsidP="006769C6">
      <w:p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Immediate removal from a program activity for safety, ethical, or professional concerns may result in Program Dismissal following review in accordance with OTA Program and Southwest Virginia Community College policies.</w:t>
      </w:r>
    </w:p>
    <w:p w14:paraId="6F26623F" w14:textId="77777777" w:rsidR="006769C6" w:rsidRPr="006769C6" w:rsidRDefault="006769C6" w:rsidP="006769C6">
      <w:pPr>
        <w:spacing w:before="100" w:beforeAutospacing="1" w:after="100" w:afterAutospacing="1" w:line="360" w:lineRule="auto"/>
        <w:jc w:val="both"/>
        <w:rPr>
          <w:rFonts w:ascii="Arial" w:eastAsia="Times New Roman" w:hAnsi="Arial" w:cs="Arial"/>
          <w:sz w:val="24"/>
          <w:szCs w:val="24"/>
        </w:rPr>
      </w:pPr>
      <w:r w:rsidRPr="006769C6">
        <w:rPr>
          <w:rFonts w:ascii="Arial" w:eastAsia="Times New Roman" w:hAnsi="Arial" w:cs="Arial"/>
          <w:sz w:val="24"/>
          <w:szCs w:val="24"/>
        </w:rPr>
        <w:t>Program dismissal decisions are made in accordance with OTA Program and Southwest Virginia Community College policies. Students dismissed from the OTA Program may be eligible to apply for readmission in accordance with the OTA Program Readmission Policy.</w:t>
      </w:r>
    </w:p>
    <w:p w14:paraId="69D7AC95" w14:textId="77777777" w:rsidR="00F716CA" w:rsidRDefault="00F716CA" w:rsidP="006769C6">
      <w:pPr>
        <w:jc w:val="both"/>
      </w:pPr>
    </w:p>
    <w:p w14:paraId="392705D9" w14:textId="77777777" w:rsidR="006769C6" w:rsidRDefault="006769C6" w:rsidP="006769C6">
      <w:pPr>
        <w:jc w:val="both"/>
      </w:pPr>
    </w:p>
    <w:p w14:paraId="1FCCEC74" w14:textId="77777777" w:rsidR="006769C6" w:rsidRDefault="006769C6" w:rsidP="006769C6">
      <w:pPr>
        <w:jc w:val="both"/>
      </w:pPr>
    </w:p>
    <w:p w14:paraId="42AD67EF" w14:textId="77777777" w:rsidR="006769C6" w:rsidRDefault="006769C6" w:rsidP="006769C6">
      <w:pPr>
        <w:jc w:val="both"/>
      </w:pPr>
    </w:p>
    <w:p w14:paraId="6AABCA2C" w14:textId="77777777" w:rsidR="006769C6" w:rsidRDefault="006769C6" w:rsidP="006769C6">
      <w:pPr>
        <w:jc w:val="both"/>
      </w:pPr>
    </w:p>
    <w:tbl>
      <w:tblPr>
        <w:tblStyle w:val="TableGrid"/>
        <w:tblW w:w="0" w:type="auto"/>
        <w:tblInd w:w="0" w:type="dxa"/>
        <w:tblLook w:val="04A0" w:firstRow="1" w:lastRow="0" w:firstColumn="1" w:lastColumn="0" w:noHBand="0" w:noVBand="1"/>
      </w:tblPr>
      <w:tblGrid>
        <w:gridCol w:w="9350"/>
      </w:tblGrid>
      <w:tr w:rsidR="00F716CA" w14:paraId="5EF67AC2" w14:textId="77777777" w:rsidTr="00733337">
        <w:tc>
          <w:tcPr>
            <w:tcW w:w="9350" w:type="dxa"/>
          </w:tcPr>
          <w:p w14:paraId="1204B775" w14:textId="77777777" w:rsidR="00F716CA" w:rsidRPr="00650A50" w:rsidRDefault="00F716CA" w:rsidP="00733337">
            <w:pPr>
              <w:spacing w:before="100" w:beforeAutospacing="1" w:after="100" w:afterAutospacing="1"/>
              <w:jc w:val="center"/>
              <w:outlineLvl w:val="2"/>
              <w:rPr>
                <w:rFonts w:ascii="Arial" w:eastAsia="Times New Roman" w:hAnsi="Arial" w:cs="Arial"/>
                <w:b/>
                <w:bCs/>
                <w:u w:val="single"/>
              </w:rPr>
            </w:pPr>
            <w:r w:rsidRPr="00650A50">
              <w:rPr>
                <w:rFonts w:ascii="Arial" w:eastAsia="Times New Roman" w:hAnsi="Arial" w:cs="Arial"/>
                <w:b/>
                <w:bCs/>
                <w:u w:val="single"/>
              </w:rPr>
              <w:lastRenderedPageBreak/>
              <w:t>OTA Academic Progression at a Glance</w:t>
            </w:r>
          </w:p>
          <w:p w14:paraId="59FEC97C" w14:textId="77777777" w:rsidR="00F716CA" w:rsidRPr="00650A50" w:rsidRDefault="00F716CA" w:rsidP="00733337">
            <w:pPr>
              <w:spacing w:before="100" w:beforeAutospacing="1" w:after="100" w:afterAutospacing="1"/>
              <w:rPr>
                <w:rFonts w:ascii="Arial" w:eastAsia="Times New Roman" w:hAnsi="Arial" w:cs="Arial"/>
                <w:sz w:val="18"/>
                <w:szCs w:val="18"/>
              </w:rPr>
            </w:pPr>
            <w:r w:rsidRPr="00650A50">
              <w:rPr>
                <w:rFonts w:ascii="Arial" w:eastAsia="Times New Roman" w:hAnsi="Arial" w:cs="Arial"/>
                <w:b/>
                <w:bCs/>
                <w:sz w:val="18"/>
                <w:szCs w:val="18"/>
              </w:rPr>
              <w:t>Passing course grade (C or higher) + exam average below 80%</w:t>
            </w:r>
            <w:r>
              <w:rPr>
                <w:rFonts w:ascii="Arial" w:eastAsia="Times New Roman" w:hAnsi="Arial" w:cs="Arial"/>
                <w:b/>
                <w:bCs/>
                <w:sz w:val="18"/>
                <w:szCs w:val="18"/>
              </w:rPr>
              <w:t xml:space="preserve"> </w:t>
            </w:r>
            <w:r w:rsidRPr="00650A50">
              <w:rPr>
                <w:rFonts w:ascii="Arial" w:eastAsia="Times New Roman" w:hAnsi="Arial" w:cs="Arial"/>
                <w:sz w:val="18"/>
                <w:szCs w:val="18"/>
              </w:rPr>
              <w:t xml:space="preserve">→ </w:t>
            </w:r>
            <w:r w:rsidRPr="00650A50">
              <w:rPr>
                <w:rFonts w:ascii="Arial" w:eastAsia="Times New Roman" w:hAnsi="Arial" w:cs="Arial"/>
                <w:b/>
                <w:bCs/>
                <w:sz w:val="18"/>
                <w:szCs w:val="18"/>
              </w:rPr>
              <w:t>Academic Remediation</w:t>
            </w:r>
            <w:r w:rsidRPr="00650A50">
              <w:rPr>
                <w:rFonts w:ascii="Arial" w:eastAsia="Times New Roman" w:hAnsi="Arial" w:cs="Arial"/>
                <w:sz w:val="18"/>
                <w:szCs w:val="18"/>
              </w:rPr>
              <w:br/>
              <w:t>Student continues in the program and completes assigned remediation to strengthen identified areas of weakness.</w:t>
            </w:r>
          </w:p>
          <w:p w14:paraId="1E848CEA" w14:textId="77777777" w:rsidR="00F716CA" w:rsidRPr="00650A50" w:rsidRDefault="00F716CA" w:rsidP="00733337">
            <w:pPr>
              <w:spacing w:before="100" w:beforeAutospacing="1" w:after="100" w:afterAutospacing="1"/>
              <w:rPr>
                <w:rFonts w:ascii="Arial" w:eastAsia="Times New Roman" w:hAnsi="Arial" w:cs="Arial"/>
                <w:sz w:val="18"/>
                <w:szCs w:val="18"/>
              </w:rPr>
            </w:pPr>
            <w:r w:rsidRPr="00650A50">
              <w:rPr>
                <w:rFonts w:ascii="Arial" w:eastAsia="Times New Roman" w:hAnsi="Arial" w:cs="Arial"/>
                <w:b/>
                <w:bCs/>
                <w:sz w:val="18"/>
                <w:szCs w:val="18"/>
              </w:rPr>
              <w:t>One D in an OTA course</w:t>
            </w:r>
            <w:r>
              <w:rPr>
                <w:rFonts w:ascii="Arial" w:eastAsia="Times New Roman" w:hAnsi="Arial" w:cs="Arial"/>
                <w:b/>
                <w:bCs/>
                <w:sz w:val="18"/>
                <w:szCs w:val="18"/>
              </w:rPr>
              <w:t xml:space="preserve"> </w:t>
            </w:r>
            <w:r w:rsidRPr="00650A50">
              <w:rPr>
                <w:rFonts w:ascii="Arial" w:eastAsia="Times New Roman" w:hAnsi="Arial" w:cs="Arial"/>
                <w:sz w:val="18"/>
                <w:szCs w:val="18"/>
              </w:rPr>
              <w:t xml:space="preserve">→ </w:t>
            </w:r>
            <w:r w:rsidRPr="00650A50">
              <w:rPr>
                <w:rFonts w:ascii="Arial" w:eastAsia="Times New Roman" w:hAnsi="Arial" w:cs="Arial"/>
                <w:b/>
                <w:bCs/>
                <w:sz w:val="18"/>
                <w:szCs w:val="18"/>
              </w:rPr>
              <w:t>Program Probation + Course Remediation</w:t>
            </w:r>
            <w:r w:rsidRPr="00650A50">
              <w:rPr>
                <w:rFonts w:ascii="Arial" w:eastAsia="Times New Roman" w:hAnsi="Arial" w:cs="Arial"/>
                <w:sz w:val="18"/>
                <w:szCs w:val="18"/>
              </w:rPr>
              <w:br/>
              <w:t>Student continues with their cohort and remediates the course through independent study the following semester.</w:t>
            </w:r>
          </w:p>
          <w:p w14:paraId="5E1EB1F1" w14:textId="77777777" w:rsidR="00F716CA" w:rsidRPr="00650A50" w:rsidRDefault="00F716CA" w:rsidP="00733337">
            <w:pPr>
              <w:spacing w:before="100" w:beforeAutospacing="1" w:after="100" w:afterAutospacing="1"/>
              <w:rPr>
                <w:rFonts w:ascii="Arial" w:eastAsia="Times New Roman" w:hAnsi="Arial" w:cs="Arial"/>
                <w:sz w:val="18"/>
                <w:szCs w:val="18"/>
              </w:rPr>
            </w:pPr>
            <w:r w:rsidRPr="00650A50">
              <w:rPr>
                <w:rFonts w:ascii="Arial" w:eastAsia="Times New Roman" w:hAnsi="Arial" w:cs="Arial"/>
                <w:b/>
                <w:bCs/>
                <w:sz w:val="18"/>
                <w:szCs w:val="18"/>
              </w:rPr>
              <w:t>Second D or an F in an OTA course</w:t>
            </w:r>
            <w:r>
              <w:rPr>
                <w:rFonts w:ascii="Arial" w:eastAsia="Times New Roman" w:hAnsi="Arial" w:cs="Arial"/>
                <w:b/>
                <w:bCs/>
                <w:sz w:val="18"/>
                <w:szCs w:val="18"/>
              </w:rPr>
              <w:t xml:space="preserve"> </w:t>
            </w:r>
            <w:r w:rsidRPr="00650A50">
              <w:rPr>
                <w:rFonts w:ascii="Arial" w:eastAsia="Times New Roman" w:hAnsi="Arial" w:cs="Arial"/>
                <w:sz w:val="18"/>
                <w:szCs w:val="18"/>
              </w:rPr>
              <w:t xml:space="preserve">→ </w:t>
            </w:r>
            <w:r w:rsidRPr="00650A50">
              <w:rPr>
                <w:rFonts w:ascii="Arial" w:eastAsia="Times New Roman" w:hAnsi="Arial" w:cs="Arial"/>
                <w:b/>
                <w:bCs/>
                <w:sz w:val="18"/>
                <w:szCs w:val="18"/>
              </w:rPr>
              <w:t>Program Dismissal</w:t>
            </w:r>
            <w:r w:rsidRPr="00650A50">
              <w:rPr>
                <w:rFonts w:ascii="Arial" w:eastAsia="Times New Roman" w:hAnsi="Arial" w:cs="Arial"/>
                <w:sz w:val="18"/>
                <w:szCs w:val="18"/>
              </w:rPr>
              <w:br/>
              <w:t>Student may be considered for readmission according to the OTA Program Readmission Policy.</w:t>
            </w:r>
          </w:p>
          <w:p w14:paraId="5A9D4896" w14:textId="77777777" w:rsidR="00F716CA" w:rsidRPr="00650A50" w:rsidRDefault="00F716CA" w:rsidP="00733337">
            <w:pPr>
              <w:spacing w:before="100" w:beforeAutospacing="1" w:after="100" w:afterAutospacing="1"/>
              <w:rPr>
                <w:rFonts w:ascii="Times New Roman" w:eastAsia="Times New Roman" w:hAnsi="Times New Roman" w:cs="Times New Roman"/>
              </w:rPr>
            </w:pPr>
            <w:r w:rsidRPr="00650A50">
              <w:rPr>
                <w:rFonts w:ascii="Arial" w:eastAsia="Times New Roman" w:hAnsi="Arial" w:cs="Arial"/>
                <w:i/>
                <w:iCs/>
                <w:sz w:val="18"/>
                <w:szCs w:val="18"/>
              </w:rPr>
              <w:t>Professional, ethical, clinical, safety, and fieldwork concerns are addressed separately under the Program Dismissal and Clinical Education and Professional Behavior policies.</w:t>
            </w:r>
          </w:p>
        </w:tc>
      </w:tr>
    </w:tbl>
    <w:p w14:paraId="3B36F642" w14:textId="77777777" w:rsidR="00F716CA" w:rsidRPr="00AC10A2" w:rsidRDefault="00F716CA" w:rsidP="00AC10A2">
      <w:pPr>
        <w:pStyle w:val="NormalWeb"/>
        <w:spacing w:before="0" w:beforeAutospacing="0" w:after="0" w:afterAutospacing="0" w:line="360" w:lineRule="auto"/>
        <w:jc w:val="both"/>
        <w:rPr>
          <w:rFonts w:ascii="Arial" w:hAnsi="Arial" w:cs="Arial"/>
        </w:rPr>
      </w:pPr>
    </w:p>
    <w:p w14:paraId="234DD7A6" w14:textId="77777777" w:rsidR="00AC10A2" w:rsidRPr="00AC10A2" w:rsidRDefault="00AC10A2" w:rsidP="00AC10A2">
      <w:pPr>
        <w:spacing w:before="100" w:beforeAutospacing="1" w:after="100" w:afterAutospacing="1" w:line="240" w:lineRule="auto"/>
        <w:outlineLvl w:val="1"/>
        <w:rPr>
          <w:rFonts w:ascii="Arial" w:eastAsia="Times New Roman" w:hAnsi="Arial" w:cs="Arial"/>
          <w:b/>
          <w:bCs/>
          <w:sz w:val="24"/>
          <w:szCs w:val="24"/>
          <w:u w:val="single"/>
        </w:rPr>
      </w:pPr>
      <w:r w:rsidRPr="00AC10A2">
        <w:rPr>
          <w:rFonts w:ascii="Arial" w:eastAsia="Times New Roman" w:hAnsi="Arial" w:cs="Arial"/>
          <w:b/>
          <w:bCs/>
          <w:sz w:val="24"/>
          <w:szCs w:val="24"/>
          <w:u w:val="single"/>
        </w:rPr>
        <w:t>Readmission to the OTA Program</w:t>
      </w:r>
    </w:p>
    <w:p w14:paraId="4455D076" w14:textId="77777777" w:rsidR="00735FA9" w:rsidRPr="00735FA9" w:rsidRDefault="00735FA9" w:rsidP="006769C6">
      <w:pPr>
        <w:pStyle w:val="NormalWeb"/>
        <w:spacing w:line="360" w:lineRule="auto"/>
        <w:jc w:val="both"/>
        <w:rPr>
          <w:rFonts w:ascii="Arial" w:hAnsi="Arial" w:cs="Arial"/>
        </w:rPr>
      </w:pPr>
      <w:r w:rsidRPr="00735FA9">
        <w:rPr>
          <w:rFonts w:ascii="Arial" w:hAnsi="Arial" w:cs="Arial"/>
        </w:rPr>
        <w:t>Students dismissed from the OTA Program for academic reasons or unsuccessful completion of Level II Fieldwork may apply for readmission and will be considered on an individual basis, provided space is available.</w:t>
      </w:r>
    </w:p>
    <w:p w14:paraId="60F71465" w14:textId="1A22CE6C" w:rsidR="006769C6" w:rsidRPr="006769C6" w:rsidRDefault="006769C6" w:rsidP="006769C6">
      <w:pPr>
        <w:pStyle w:val="NormalWeb"/>
        <w:spacing w:line="360" w:lineRule="auto"/>
        <w:jc w:val="both"/>
        <w:rPr>
          <w:rFonts w:ascii="Arial" w:hAnsi="Arial" w:cs="Arial"/>
        </w:rPr>
      </w:pPr>
      <w:r w:rsidRPr="006769C6">
        <w:rPr>
          <w:rFonts w:ascii="Arial" w:hAnsi="Arial" w:cs="Arial"/>
        </w:rPr>
        <w:t>Applicants for readmission must submit a written request to the Program Director prior to the semester in which readmission is requested. Applicants may be required to meet with OTA faculty and demonstrate readiness to resume the program.</w:t>
      </w:r>
    </w:p>
    <w:p w14:paraId="01D641A9" w14:textId="77777777" w:rsidR="006769C6" w:rsidRPr="006769C6" w:rsidRDefault="006769C6" w:rsidP="006769C6">
      <w:pPr>
        <w:pStyle w:val="NormalWeb"/>
        <w:spacing w:line="360" w:lineRule="auto"/>
        <w:jc w:val="both"/>
        <w:rPr>
          <w:rFonts w:ascii="Arial" w:hAnsi="Arial" w:cs="Arial"/>
        </w:rPr>
      </w:pPr>
      <w:r w:rsidRPr="006769C6">
        <w:rPr>
          <w:rFonts w:ascii="Arial" w:hAnsi="Arial" w:cs="Arial"/>
        </w:rPr>
        <w:t>Students approved for readmission may be required to repeat selected OTA courses, laboratory experiences, or fieldwork experiences to demonstrate current knowledge and competency. OTA coursework completed more than two years prior to readmission may be required to be repeated.</w:t>
      </w:r>
    </w:p>
    <w:p w14:paraId="13A19124" w14:textId="77777777" w:rsidR="006769C6" w:rsidRPr="006769C6" w:rsidRDefault="006769C6" w:rsidP="006769C6">
      <w:pPr>
        <w:pStyle w:val="NormalWeb"/>
        <w:spacing w:line="360" w:lineRule="auto"/>
        <w:jc w:val="both"/>
        <w:rPr>
          <w:rFonts w:ascii="Arial" w:hAnsi="Arial" w:cs="Arial"/>
        </w:rPr>
      </w:pPr>
      <w:r w:rsidRPr="006769C6">
        <w:rPr>
          <w:rFonts w:ascii="Arial" w:hAnsi="Arial" w:cs="Arial"/>
        </w:rPr>
        <w:t xml:space="preserve">Students readmitted following academic dismissal will return on </w:t>
      </w:r>
      <w:r w:rsidRPr="006769C6">
        <w:rPr>
          <w:rFonts w:ascii="Arial" w:hAnsi="Arial" w:cs="Arial"/>
          <w:b/>
          <w:bCs/>
        </w:rPr>
        <w:t>Program Probation</w:t>
      </w:r>
      <w:r w:rsidRPr="006769C6">
        <w:rPr>
          <w:rFonts w:ascii="Arial" w:hAnsi="Arial" w:cs="Arial"/>
        </w:rPr>
        <w:t xml:space="preserve"> and must comply with all requirements outlined in the Program Probation section of this handbook.</w:t>
      </w:r>
    </w:p>
    <w:p w14:paraId="3849D405" w14:textId="77777777" w:rsidR="006769C6" w:rsidRPr="006769C6" w:rsidRDefault="006769C6" w:rsidP="006769C6">
      <w:pPr>
        <w:pStyle w:val="NormalWeb"/>
        <w:spacing w:line="360" w:lineRule="auto"/>
        <w:jc w:val="both"/>
        <w:rPr>
          <w:rFonts w:ascii="Arial" w:hAnsi="Arial" w:cs="Arial"/>
        </w:rPr>
      </w:pPr>
      <w:r w:rsidRPr="006769C6">
        <w:rPr>
          <w:rFonts w:ascii="Arial" w:hAnsi="Arial" w:cs="Arial"/>
        </w:rPr>
        <w:t>Students are limited to two enrollments in the same OTA course. Students with two unsuccessful attempts in the same OTA course are not eligible for readmission to the OTA Program.</w:t>
      </w:r>
    </w:p>
    <w:p w14:paraId="0357884E" w14:textId="77777777" w:rsidR="006769C6" w:rsidRPr="006769C6" w:rsidRDefault="006769C6" w:rsidP="006769C6">
      <w:pPr>
        <w:pStyle w:val="NormalWeb"/>
        <w:spacing w:line="360" w:lineRule="auto"/>
        <w:jc w:val="both"/>
        <w:rPr>
          <w:rFonts w:ascii="Arial" w:hAnsi="Arial" w:cs="Arial"/>
        </w:rPr>
      </w:pPr>
      <w:r w:rsidRPr="006769C6">
        <w:rPr>
          <w:rFonts w:ascii="Arial" w:hAnsi="Arial" w:cs="Arial"/>
        </w:rPr>
        <w:lastRenderedPageBreak/>
        <w:t>Students who voluntarily withdraw from the OTA Program in good standing due to personal, medical, or other extenuating circumstances may apply for readmission using the same process.</w:t>
      </w:r>
    </w:p>
    <w:p w14:paraId="6A30672C" w14:textId="77777777" w:rsidR="006769C6" w:rsidRDefault="006769C6" w:rsidP="006769C6">
      <w:pPr>
        <w:pStyle w:val="NormalWeb"/>
        <w:spacing w:line="360" w:lineRule="auto"/>
        <w:jc w:val="both"/>
        <w:rPr>
          <w:rFonts w:ascii="Arial" w:hAnsi="Arial" w:cs="Arial"/>
          <w:b/>
          <w:bCs/>
        </w:rPr>
      </w:pPr>
      <w:r w:rsidRPr="006769C6">
        <w:rPr>
          <w:rFonts w:ascii="Arial" w:hAnsi="Arial" w:cs="Arial"/>
        </w:rPr>
        <w:t xml:space="preserve">Students dismissed from the OTA Program for professional misconduct, unethical behavior, safety violations, or other serious conduct violations </w:t>
      </w:r>
      <w:r w:rsidRPr="006769C6">
        <w:rPr>
          <w:rFonts w:ascii="Arial" w:hAnsi="Arial" w:cs="Arial"/>
          <w:b/>
          <w:bCs/>
        </w:rPr>
        <w:t>may be ineligible for readmission, depending upon the nature and circumstances of the dismissal.</w:t>
      </w:r>
    </w:p>
    <w:p w14:paraId="20D08748" w14:textId="438F43FF" w:rsidR="004312F3" w:rsidRPr="006769C6" w:rsidRDefault="004312F3" w:rsidP="006769C6">
      <w:pPr>
        <w:pStyle w:val="NormalWeb"/>
        <w:spacing w:line="360" w:lineRule="auto"/>
        <w:jc w:val="both"/>
        <w:rPr>
          <w:rFonts w:ascii="Arial" w:hAnsi="Arial" w:cs="Arial"/>
        </w:rPr>
      </w:pPr>
      <w:r w:rsidRPr="00E10B6C">
        <w:rPr>
          <w:rFonts w:ascii="Arial" w:hAnsi="Arial" w:cs="Arial"/>
          <w:b/>
        </w:rPr>
        <w:t>GRADING SCALE</w:t>
      </w:r>
    </w:p>
    <w:p w14:paraId="7AE2A88C" w14:textId="77777777" w:rsidR="004312F3" w:rsidRPr="00E10B6C" w:rsidRDefault="004312F3" w:rsidP="003F3338">
      <w:pPr>
        <w:spacing w:line="360" w:lineRule="auto"/>
        <w:jc w:val="both"/>
        <w:rPr>
          <w:rFonts w:ascii="Arial" w:hAnsi="Arial" w:cs="Arial"/>
          <w:sz w:val="24"/>
          <w:szCs w:val="24"/>
        </w:rPr>
      </w:pPr>
      <w:r w:rsidRPr="00E10B6C">
        <w:rPr>
          <w:rFonts w:ascii="Arial" w:hAnsi="Arial" w:cs="Arial"/>
          <w:sz w:val="24"/>
          <w:szCs w:val="24"/>
        </w:rPr>
        <w:t>The grading system is as follows:</w:t>
      </w:r>
    </w:p>
    <w:p w14:paraId="6469096E" w14:textId="77777777" w:rsidR="004312F3" w:rsidRPr="00E10B6C" w:rsidRDefault="004312F3" w:rsidP="003F3338">
      <w:pPr>
        <w:spacing w:line="360" w:lineRule="auto"/>
        <w:ind w:firstLine="720"/>
        <w:jc w:val="both"/>
        <w:rPr>
          <w:rFonts w:ascii="Arial" w:hAnsi="Arial" w:cs="Arial"/>
          <w:sz w:val="24"/>
          <w:szCs w:val="24"/>
          <w:u w:val="single"/>
        </w:rPr>
      </w:pPr>
      <w:r w:rsidRPr="00E10B6C">
        <w:rPr>
          <w:rFonts w:ascii="Arial" w:hAnsi="Arial" w:cs="Arial"/>
          <w:sz w:val="24"/>
          <w:szCs w:val="24"/>
        </w:rPr>
        <w:t xml:space="preserve">         </w:t>
      </w:r>
      <w:r w:rsidRPr="00E10B6C">
        <w:rPr>
          <w:rFonts w:ascii="Arial" w:hAnsi="Arial" w:cs="Arial"/>
          <w:sz w:val="24"/>
          <w:szCs w:val="24"/>
          <w:u w:val="single"/>
        </w:rPr>
        <w:t>Grade out of 100</w:t>
      </w:r>
      <w:r w:rsidRPr="00E10B6C">
        <w:rPr>
          <w:rFonts w:ascii="Arial" w:hAnsi="Arial" w:cs="Arial"/>
          <w:sz w:val="24"/>
          <w:szCs w:val="24"/>
        </w:rPr>
        <w:t xml:space="preserve">                 </w:t>
      </w:r>
      <w:r w:rsidRPr="00E10B6C">
        <w:rPr>
          <w:rFonts w:ascii="Arial" w:hAnsi="Arial" w:cs="Arial"/>
          <w:sz w:val="24"/>
          <w:szCs w:val="24"/>
          <w:u w:val="single"/>
        </w:rPr>
        <w:t>Letter grade</w:t>
      </w:r>
      <w:r w:rsidRPr="00E10B6C">
        <w:rPr>
          <w:rFonts w:ascii="Arial" w:hAnsi="Arial" w:cs="Arial"/>
          <w:sz w:val="24"/>
          <w:szCs w:val="24"/>
        </w:rPr>
        <w:tab/>
      </w:r>
      <w:r w:rsidRPr="00E10B6C">
        <w:rPr>
          <w:rFonts w:ascii="Arial" w:hAnsi="Arial" w:cs="Arial"/>
          <w:sz w:val="24"/>
          <w:szCs w:val="24"/>
          <w:u w:val="single"/>
        </w:rPr>
        <w:t>Numerical grade quality point</w:t>
      </w:r>
    </w:p>
    <w:p w14:paraId="2C9BA37E" w14:textId="77777777" w:rsidR="004312F3" w:rsidRPr="00E10B6C" w:rsidRDefault="004312F3" w:rsidP="003F3338">
      <w:pPr>
        <w:spacing w:line="360" w:lineRule="auto"/>
        <w:jc w:val="both"/>
        <w:rPr>
          <w:rFonts w:ascii="Arial" w:hAnsi="Arial" w:cs="Arial"/>
          <w:sz w:val="24"/>
          <w:szCs w:val="24"/>
          <w:u w:val="single"/>
        </w:rPr>
      </w:pPr>
    </w:p>
    <w:p w14:paraId="69DBED24" w14:textId="548D7449" w:rsidR="004312F3" w:rsidRPr="00E10B6C" w:rsidRDefault="004312F3" w:rsidP="003F3338">
      <w:pPr>
        <w:spacing w:line="360" w:lineRule="auto"/>
        <w:ind w:left="720" w:firstLine="720"/>
        <w:jc w:val="both"/>
        <w:rPr>
          <w:rFonts w:ascii="Arial" w:hAnsi="Arial" w:cs="Arial"/>
          <w:b/>
          <w:sz w:val="24"/>
          <w:szCs w:val="24"/>
        </w:rPr>
      </w:pPr>
      <w:r w:rsidRPr="00E10B6C">
        <w:rPr>
          <w:rFonts w:ascii="Arial" w:hAnsi="Arial" w:cs="Arial"/>
          <w:b/>
          <w:sz w:val="24"/>
          <w:szCs w:val="24"/>
        </w:rPr>
        <w:t>94-100</w:t>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t xml:space="preserve">     A</w:t>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t xml:space="preserve">     4</w:t>
      </w:r>
    </w:p>
    <w:p w14:paraId="35256C26" w14:textId="77777777" w:rsidR="004312F3" w:rsidRPr="00E10B6C" w:rsidRDefault="004312F3" w:rsidP="003F3338">
      <w:pPr>
        <w:spacing w:line="360" w:lineRule="auto"/>
        <w:ind w:left="720" w:firstLine="720"/>
        <w:jc w:val="both"/>
        <w:rPr>
          <w:rFonts w:ascii="Arial" w:hAnsi="Arial" w:cs="Arial"/>
          <w:b/>
          <w:sz w:val="24"/>
          <w:szCs w:val="24"/>
        </w:rPr>
      </w:pPr>
      <w:r w:rsidRPr="00E10B6C">
        <w:rPr>
          <w:rFonts w:ascii="Arial" w:hAnsi="Arial" w:cs="Arial"/>
          <w:b/>
          <w:sz w:val="24"/>
          <w:szCs w:val="24"/>
        </w:rPr>
        <w:t>87-93</w:t>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t xml:space="preserve">     B</w:t>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t xml:space="preserve">     3</w:t>
      </w:r>
    </w:p>
    <w:p w14:paraId="77B2C11F" w14:textId="77777777" w:rsidR="004312F3" w:rsidRPr="00E10B6C" w:rsidRDefault="004312F3" w:rsidP="003F3338">
      <w:pPr>
        <w:spacing w:line="360" w:lineRule="auto"/>
        <w:ind w:left="720" w:firstLine="720"/>
        <w:jc w:val="both"/>
        <w:rPr>
          <w:rFonts w:ascii="Arial" w:hAnsi="Arial" w:cs="Arial"/>
          <w:b/>
          <w:sz w:val="24"/>
          <w:szCs w:val="24"/>
        </w:rPr>
      </w:pPr>
      <w:r w:rsidRPr="00E10B6C">
        <w:rPr>
          <w:rFonts w:ascii="Arial" w:hAnsi="Arial" w:cs="Arial"/>
          <w:b/>
          <w:sz w:val="24"/>
          <w:szCs w:val="24"/>
        </w:rPr>
        <w:t>80-86</w:t>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t xml:space="preserve">     C</w:t>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t xml:space="preserve">     2</w:t>
      </w:r>
    </w:p>
    <w:p w14:paraId="1FA7C1DE" w14:textId="77777777" w:rsidR="004312F3" w:rsidRPr="00E10B6C" w:rsidRDefault="004312F3" w:rsidP="003F3338">
      <w:pPr>
        <w:spacing w:line="360" w:lineRule="auto"/>
        <w:ind w:left="720" w:firstLine="720"/>
        <w:jc w:val="both"/>
        <w:rPr>
          <w:rFonts w:ascii="Arial" w:hAnsi="Arial" w:cs="Arial"/>
          <w:b/>
          <w:sz w:val="24"/>
          <w:szCs w:val="24"/>
        </w:rPr>
      </w:pPr>
      <w:r w:rsidRPr="00E10B6C">
        <w:rPr>
          <w:rFonts w:ascii="Arial" w:hAnsi="Arial" w:cs="Arial"/>
          <w:b/>
          <w:sz w:val="24"/>
          <w:szCs w:val="24"/>
        </w:rPr>
        <w:t>73-79</w:t>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t xml:space="preserve">     D</w:t>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t xml:space="preserve">     1</w:t>
      </w:r>
    </w:p>
    <w:p w14:paraId="01C52204" w14:textId="51E5A0F9" w:rsidR="004312F3" w:rsidRPr="00E10B6C" w:rsidRDefault="004312F3" w:rsidP="003F3338">
      <w:pPr>
        <w:spacing w:line="360" w:lineRule="auto"/>
        <w:ind w:left="720" w:firstLine="720"/>
        <w:jc w:val="both"/>
        <w:rPr>
          <w:rFonts w:ascii="Arial" w:hAnsi="Arial" w:cs="Arial"/>
          <w:b/>
          <w:sz w:val="24"/>
          <w:szCs w:val="24"/>
        </w:rPr>
      </w:pPr>
      <w:r w:rsidRPr="00E10B6C">
        <w:rPr>
          <w:rFonts w:ascii="Arial" w:hAnsi="Arial" w:cs="Arial"/>
          <w:b/>
          <w:sz w:val="24"/>
          <w:szCs w:val="24"/>
        </w:rPr>
        <w:t>72 and below</w:t>
      </w:r>
      <w:r w:rsidRPr="00E10B6C">
        <w:rPr>
          <w:rFonts w:ascii="Arial" w:hAnsi="Arial" w:cs="Arial"/>
          <w:b/>
          <w:sz w:val="24"/>
          <w:szCs w:val="24"/>
        </w:rPr>
        <w:tab/>
      </w:r>
      <w:r w:rsidR="00E10B6C">
        <w:rPr>
          <w:rFonts w:ascii="Arial" w:hAnsi="Arial" w:cs="Arial"/>
          <w:b/>
          <w:sz w:val="24"/>
          <w:szCs w:val="24"/>
        </w:rPr>
        <w:t xml:space="preserve">                </w:t>
      </w:r>
      <w:r w:rsidRPr="00E10B6C">
        <w:rPr>
          <w:rFonts w:ascii="Arial" w:hAnsi="Arial" w:cs="Arial"/>
          <w:b/>
          <w:sz w:val="24"/>
          <w:szCs w:val="24"/>
        </w:rPr>
        <w:t>F</w:t>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r>
      <w:r w:rsidRPr="00E10B6C">
        <w:rPr>
          <w:rFonts w:ascii="Arial" w:hAnsi="Arial" w:cs="Arial"/>
          <w:b/>
          <w:sz w:val="24"/>
          <w:szCs w:val="24"/>
        </w:rPr>
        <w:tab/>
        <w:t xml:space="preserve">     0</w:t>
      </w:r>
    </w:p>
    <w:p w14:paraId="02B6A80F" w14:textId="77777777" w:rsidR="004312F3" w:rsidRPr="00E10B6C" w:rsidRDefault="004312F3" w:rsidP="003F3338">
      <w:pPr>
        <w:pStyle w:val="Heading1"/>
        <w:spacing w:line="360" w:lineRule="auto"/>
        <w:jc w:val="both"/>
        <w:rPr>
          <w:rFonts w:ascii="Arial" w:hAnsi="Arial" w:cs="Arial"/>
          <w:szCs w:val="24"/>
        </w:rPr>
      </w:pPr>
    </w:p>
    <w:p w14:paraId="3459E832" w14:textId="77777777" w:rsidR="004312F3" w:rsidRPr="00E10B6C" w:rsidRDefault="004312F3" w:rsidP="003F3338">
      <w:pPr>
        <w:pStyle w:val="Heading1"/>
        <w:spacing w:line="360" w:lineRule="auto"/>
        <w:jc w:val="both"/>
        <w:rPr>
          <w:rFonts w:ascii="Arial" w:hAnsi="Arial" w:cs="Arial"/>
          <w:szCs w:val="24"/>
          <w:u w:val="single"/>
        </w:rPr>
      </w:pPr>
      <w:r w:rsidRPr="00E10B6C">
        <w:rPr>
          <w:rFonts w:ascii="Arial" w:hAnsi="Arial" w:cs="Arial"/>
          <w:szCs w:val="24"/>
          <w:u w:val="single"/>
        </w:rPr>
        <w:t>ATTENDANCE</w:t>
      </w:r>
    </w:p>
    <w:p w14:paraId="782D9F19" w14:textId="77777777" w:rsidR="004312F3" w:rsidRPr="00E10B6C" w:rsidRDefault="004312F3" w:rsidP="003F3338">
      <w:pPr>
        <w:spacing w:line="360" w:lineRule="auto"/>
        <w:jc w:val="both"/>
        <w:rPr>
          <w:rFonts w:ascii="Arial" w:hAnsi="Arial" w:cs="Arial"/>
          <w:sz w:val="24"/>
          <w:szCs w:val="24"/>
        </w:rPr>
      </w:pPr>
      <w:r w:rsidRPr="00E10B6C">
        <w:rPr>
          <w:rFonts w:ascii="Arial" w:hAnsi="Arial" w:cs="Arial"/>
          <w:sz w:val="24"/>
          <w:szCs w:val="24"/>
        </w:rPr>
        <w:t>Students are expected to attend all scheduled classes, labs, and fieldwork experiences as required in the course syllabi.  (Refer to each course syllabus for specifics concerning penalties for absences or late assignments.)</w:t>
      </w:r>
    </w:p>
    <w:p w14:paraId="32CB1A0E" w14:textId="77777777" w:rsidR="004312F3" w:rsidRPr="00E10B6C" w:rsidRDefault="004312F3" w:rsidP="003F3338">
      <w:pPr>
        <w:autoSpaceDE w:val="0"/>
        <w:autoSpaceDN w:val="0"/>
        <w:adjustRightInd w:val="0"/>
        <w:spacing w:after="0" w:line="360" w:lineRule="auto"/>
        <w:jc w:val="both"/>
        <w:rPr>
          <w:rFonts w:cs="Times New Roman"/>
          <w:sz w:val="24"/>
          <w:szCs w:val="24"/>
        </w:rPr>
      </w:pPr>
    </w:p>
    <w:p w14:paraId="34B34D66" w14:textId="77777777" w:rsidR="004312F3" w:rsidRPr="00E10B6C" w:rsidRDefault="004312F3" w:rsidP="003F3338">
      <w:pPr>
        <w:autoSpaceDE w:val="0"/>
        <w:autoSpaceDN w:val="0"/>
        <w:adjustRightInd w:val="0"/>
        <w:spacing w:after="0" w:line="360" w:lineRule="auto"/>
        <w:jc w:val="both"/>
        <w:rPr>
          <w:rFonts w:ascii="Arial" w:hAnsi="Arial" w:cs="Arial"/>
          <w:b/>
          <w:bCs/>
          <w:sz w:val="24"/>
          <w:szCs w:val="24"/>
          <w:u w:val="single"/>
        </w:rPr>
      </w:pPr>
      <w:r w:rsidRPr="00E10B6C">
        <w:rPr>
          <w:rFonts w:ascii="Arial" w:hAnsi="Arial" w:cs="Arial"/>
          <w:b/>
          <w:bCs/>
          <w:sz w:val="24"/>
          <w:szCs w:val="24"/>
          <w:u w:val="single"/>
        </w:rPr>
        <w:t>TRANSFER TO THE SWCC OTA PROGRAM:</w:t>
      </w:r>
    </w:p>
    <w:p w14:paraId="5DAD1260" w14:textId="77777777" w:rsidR="004312F3" w:rsidRPr="00E10B6C" w:rsidRDefault="004312F3" w:rsidP="003F3338">
      <w:pPr>
        <w:autoSpaceDE w:val="0"/>
        <w:autoSpaceDN w:val="0"/>
        <w:adjustRightInd w:val="0"/>
        <w:spacing w:after="0" w:line="360" w:lineRule="auto"/>
        <w:jc w:val="both"/>
        <w:rPr>
          <w:rFonts w:ascii="Arial" w:hAnsi="Arial" w:cs="Arial"/>
          <w:sz w:val="24"/>
          <w:szCs w:val="24"/>
        </w:rPr>
      </w:pPr>
      <w:r w:rsidRPr="00E10B6C">
        <w:rPr>
          <w:rFonts w:ascii="Arial" w:hAnsi="Arial" w:cs="Arial"/>
          <w:sz w:val="24"/>
          <w:szCs w:val="24"/>
        </w:rPr>
        <w:t>The SWCC OTA Program will accept requests for transfer into its program, from students already enrolled in another occupational therapy assistant program, on a case-by-case basis. The student requesting transfer must provide the following documentation.</w:t>
      </w:r>
    </w:p>
    <w:p w14:paraId="53A6E249" w14:textId="77777777" w:rsidR="004312F3" w:rsidRPr="00E10B6C" w:rsidRDefault="004312F3" w:rsidP="003F3338">
      <w:pPr>
        <w:autoSpaceDE w:val="0"/>
        <w:autoSpaceDN w:val="0"/>
        <w:adjustRightInd w:val="0"/>
        <w:spacing w:after="0" w:line="360" w:lineRule="auto"/>
        <w:jc w:val="both"/>
        <w:rPr>
          <w:rFonts w:ascii="Arial" w:hAnsi="Arial" w:cs="Arial"/>
          <w:sz w:val="24"/>
          <w:szCs w:val="24"/>
        </w:rPr>
      </w:pPr>
    </w:p>
    <w:p w14:paraId="7F3CE551" w14:textId="1CC103AB" w:rsidR="004312F3" w:rsidRPr="00E10B6C" w:rsidRDefault="004312F3" w:rsidP="003F3338">
      <w:pPr>
        <w:autoSpaceDE w:val="0"/>
        <w:autoSpaceDN w:val="0"/>
        <w:adjustRightInd w:val="0"/>
        <w:spacing w:after="0" w:line="360" w:lineRule="auto"/>
        <w:ind w:left="720"/>
        <w:jc w:val="both"/>
        <w:rPr>
          <w:rFonts w:ascii="Arial" w:hAnsi="Arial" w:cs="Arial"/>
          <w:sz w:val="24"/>
          <w:szCs w:val="24"/>
        </w:rPr>
      </w:pPr>
      <w:r w:rsidRPr="00E10B6C">
        <w:rPr>
          <w:rFonts w:ascii="Arial" w:hAnsi="Arial" w:cs="Arial"/>
          <w:sz w:val="24"/>
          <w:szCs w:val="24"/>
        </w:rPr>
        <w:lastRenderedPageBreak/>
        <w:t>• A letter of recommendation from the Program Director of the program the student is</w:t>
      </w:r>
      <w:r w:rsidR="00E10B6C">
        <w:rPr>
          <w:rFonts w:ascii="Arial" w:hAnsi="Arial" w:cs="Arial"/>
          <w:sz w:val="24"/>
          <w:szCs w:val="24"/>
        </w:rPr>
        <w:t xml:space="preserve"> </w:t>
      </w:r>
      <w:r w:rsidRPr="00E10B6C">
        <w:rPr>
          <w:rFonts w:ascii="Arial" w:hAnsi="Arial" w:cs="Arial"/>
          <w:sz w:val="24"/>
          <w:szCs w:val="24"/>
        </w:rPr>
        <w:t>currently enrolled</w:t>
      </w:r>
      <w:r w:rsidR="00615096">
        <w:rPr>
          <w:rFonts w:ascii="Arial" w:hAnsi="Arial" w:cs="Arial"/>
          <w:sz w:val="24"/>
          <w:szCs w:val="24"/>
        </w:rPr>
        <w:t xml:space="preserve"> in or previously enrolled in</w:t>
      </w:r>
      <w:r w:rsidRPr="00E10B6C">
        <w:rPr>
          <w:rFonts w:ascii="Arial" w:hAnsi="Arial" w:cs="Arial"/>
          <w:sz w:val="24"/>
          <w:szCs w:val="24"/>
        </w:rPr>
        <w:t>.</w:t>
      </w:r>
    </w:p>
    <w:p w14:paraId="5E365FCA" w14:textId="77777777" w:rsidR="004312F3" w:rsidRPr="00E10B6C" w:rsidRDefault="004312F3" w:rsidP="003F3338">
      <w:pPr>
        <w:autoSpaceDE w:val="0"/>
        <w:autoSpaceDN w:val="0"/>
        <w:adjustRightInd w:val="0"/>
        <w:spacing w:after="0" w:line="360" w:lineRule="auto"/>
        <w:ind w:firstLine="720"/>
        <w:jc w:val="both"/>
        <w:rPr>
          <w:rFonts w:ascii="Arial" w:hAnsi="Arial" w:cs="Arial"/>
          <w:sz w:val="24"/>
          <w:szCs w:val="24"/>
        </w:rPr>
      </w:pPr>
      <w:r w:rsidRPr="00E10B6C">
        <w:rPr>
          <w:rFonts w:ascii="Arial" w:hAnsi="Arial" w:cs="Arial"/>
          <w:sz w:val="24"/>
          <w:szCs w:val="24"/>
        </w:rPr>
        <w:t>• An official set of transcripts for courses taken in current program.</w:t>
      </w:r>
    </w:p>
    <w:p w14:paraId="63127DFE" w14:textId="0AC35671" w:rsidR="004312F3" w:rsidRPr="00AC10A2" w:rsidRDefault="004312F3" w:rsidP="003F3338">
      <w:pPr>
        <w:autoSpaceDE w:val="0"/>
        <w:autoSpaceDN w:val="0"/>
        <w:adjustRightInd w:val="0"/>
        <w:spacing w:after="0" w:line="360" w:lineRule="auto"/>
        <w:ind w:firstLine="720"/>
        <w:jc w:val="both"/>
        <w:rPr>
          <w:rFonts w:ascii="Arial" w:hAnsi="Arial" w:cs="Arial"/>
          <w:sz w:val="24"/>
          <w:szCs w:val="24"/>
        </w:rPr>
      </w:pPr>
      <w:r w:rsidRPr="00E10B6C">
        <w:rPr>
          <w:rFonts w:ascii="Arial" w:hAnsi="Arial" w:cs="Arial"/>
          <w:sz w:val="24"/>
          <w:szCs w:val="24"/>
        </w:rPr>
        <w:t>• A letter of introduction explaining reasons for their transfer.</w:t>
      </w:r>
    </w:p>
    <w:p w14:paraId="577858F5" w14:textId="77777777" w:rsidR="004312F3" w:rsidRPr="00E10B6C" w:rsidRDefault="004312F3" w:rsidP="003F3338">
      <w:pPr>
        <w:autoSpaceDE w:val="0"/>
        <w:autoSpaceDN w:val="0"/>
        <w:adjustRightInd w:val="0"/>
        <w:spacing w:after="0" w:line="360" w:lineRule="auto"/>
        <w:jc w:val="both"/>
        <w:rPr>
          <w:rFonts w:ascii="Arial" w:hAnsi="Arial" w:cs="Arial"/>
          <w:sz w:val="24"/>
          <w:szCs w:val="24"/>
        </w:rPr>
      </w:pPr>
      <w:r w:rsidRPr="00E10B6C">
        <w:rPr>
          <w:rFonts w:ascii="Arial" w:hAnsi="Arial" w:cs="Arial"/>
          <w:sz w:val="24"/>
          <w:szCs w:val="24"/>
        </w:rPr>
        <w:t>After review of the documentation, an interview with the SWCC OTA Program Director will be scheduled to discuss the options available for transfer.</w:t>
      </w:r>
    </w:p>
    <w:p w14:paraId="728DAC47" w14:textId="77777777" w:rsidR="005B4CDB" w:rsidRPr="00E10B6C" w:rsidRDefault="005B4CDB" w:rsidP="003F3338">
      <w:pPr>
        <w:tabs>
          <w:tab w:val="left" w:pos="4119"/>
        </w:tabs>
        <w:autoSpaceDE w:val="0"/>
        <w:autoSpaceDN w:val="0"/>
        <w:adjustRightInd w:val="0"/>
        <w:spacing w:after="0" w:line="360" w:lineRule="auto"/>
        <w:jc w:val="both"/>
        <w:rPr>
          <w:rFonts w:ascii="Times New Roman" w:hAnsi="Times New Roman" w:cs="Times New Roman"/>
          <w:sz w:val="24"/>
          <w:szCs w:val="24"/>
        </w:rPr>
      </w:pPr>
    </w:p>
    <w:p w14:paraId="268F84B5" w14:textId="0DF4E6CF" w:rsidR="004312F3" w:rsidRPr="00E10B6C" w:rsidRDefault="004312F3" w:rsidP="003F3338">
      <w:pPr>
        <w:autoSpaceDE w:val="0"/>
        <w:autoSpaceDN w:val="0"/>
        <w:adjustRightInd w:val="0"/>
        <w:spacing w:after="0" w:line="360" w:lineRule="auto"/>
        <w:jc w:val="both"/>
        <w:rPr>
          <w:rFonts w:ascii="Arial" w:hAnsi="Arial" w:cs="Arial"/>
          <w:b/>
          <w:sz w:val="24"/>
          <w:szCs w:val="24"/>
          <w:u w:val="single"/>
        </w:rPr>
      </w:pPr>
      <w:r w:rsidRPr="00E10B6C">
        <w:rPr>
          <w:rFonts w:ascii="Arial" w:hAnsi="Arial" w:cs="Arial"/>
          <w:b/>
          <w:sz w:val="24"/>
          <w:szCs w:val="24"/>
          <w:u w:val="single"/>
        </w:rPr>
        <w:t>ACADEMIC INTEGRITY:</w:t>
      </w:r>
    </w:p>
    <w:p w14:paraId="00853906" w14:textId="3494B664" w:rsidR="00636193" w:rsidRDefault="00AC10A2" w:rsidP="003F3338">
      <w:pPr>
        <w:autoSpaceDE w:val="0"/>
        <w:autoSpaceDN w:val="0"/>
        <w:adjustRightInd w:val="0"/>
        <w:spacing w:after="0" w:line="360" w:lineRule="auto"/>
        <w:jc w:val="both"/>
        <w:rPr>
          <w:rFonts w:ascii="Arial" w:hAnsi="Arial" w:cs="Arial"/>
          <w:sz w:val="24"/>
          <w:szCs w:val="24"/>
        </w:rPr>
      </w:pPr>
      <w:r w:rsidRPr="00AC10A2">
        <w:rPr>
          <w:rFonts w:ascii="Arial" w:hAnsi="Arial" w:cs="Arial"/>
          <w:sz w:val="24"/>
          <w:szCs w:val="24"/>
        </w:rPr>
        <w:t>Students are expected to maintain the highest standards of academic honesty and integrity. Academic dishonesty, including but not limited to cheating, plagiarism, fabrication, facilitation of academic dishonesty, and unauthorized examination behavior, is prohibited and will be addressed in accordance with Southwest Virginia Community College policies. Violations may also result in disciplinary action by the OTA Program, including Program Dismissal.</w:t>
      </w:r>
    </w:p>
    <w:p w14:paraId="5C7E6DF1" w14:textId="77777777" w:rsidR="00CB52B5" w:rsidRPr="003F3338" w:rsidRDefault="00CB52B5" w:rsidP="003F3338">
      <w:pPr>
        <w:pStyle w:val="pdq2pgselectionanchorcontainer"/>
        <w:spacing w:line="360" w:lineRule="auto"/>
        <w:jc w:val="both"/>
        <w:rPr>
          <w:rFonts w:ascii="Arial" w:hAnsi="Arial" w:cs="Arial"/>
          <w:u w:val="single"/>
        </w:rPr>
      </w:pPr>
      <w:r w:rsidRPr="003F3338">
        <w:rPr>
          <w:rStyle w:val="Strong"/>
          <w:rFonts w:ascii="Arial" w:hAnsi="Arial" w:cs="Arial"/>
          <w:u w:val="single"/>
        </w:rPr>
        <w:t>COLLEGE POLICIES AND STUDENT RESOURCES</w:t>
      </w:r>
    </w:p>
    <w:p w14:paraId="794C93E9" w14:textId="77777777" w:rsidR="00CB52B5" w:rsidRPr="00CB52B5" w:rsidRDefault="00CB52B5" w:rsidP="003F3338">
      <w:pPr>
        <w:pStyle w:val="NormalWeb"/>
        <w:spacing w:line="360" w:lineRule="auto"/>
        <w:jc w:val="both"/>
        <w:rPr>
          <w:rFonts w:ascii="Arial" w:hAnsi="Arial" w:cs="Arial"/>
        </w:rPr>
      </w:pPr>
      <w:r w:rsidRPr="00CB52B5">
        <w:rPr>
          <w:rFonts w:ascii="Arial" w:hAnsi="Arial" w:cs="Arial"/>
        </w:rPr>
        <w:t>OTA students are responsible for following all applicable Southwest Virginia Community College policies and procedures. College policies and information regarding course withdrawal and incomplete grades, student conduct, accessibility services, student records and FERPA, copyright, technology support, student insurance, and other student services are available through the College website, Student Handbook, and individual course syllabi.</w:t>
      </w:r>
    </w:p>
    <w:p w14:paraId="2CDC2317" w14:textId="7E418E2F" w:rsidR="00AC10A2" w:rsidRPr="00CB52B5" w:rsidRDefault="00CB52B5" w:rsidP="003F3338">
      <w:pPr>
        <w:pStyle w:val="NormalWeb"/>
        <w:spacing w:line="360" w:lineRule="auto"/>
        <w:jc w:val="both"/>
        <w:rPr>
          <w:rFonts w:ascii="Arial" w:hAnsi="Arial" w:cs="Arial"/>
        </w:rPr>
      </w:pPr>
      <w:r w:rsidRPr="00CB52B5">
        <w:rPr>
          <w:rFonts w:ascii="Arial" w:hAnsi="Arial" w:cs="Arial"/>
        </w:rPr>
        <w:t>Students are responsible for reviewing and following the policies and requirements provided in each course syllabus. OTA Program-specific requirements and expectations are identified in this handbook and/or the applicable course syllabus.</w:t>
      </w:r>
    </w:p>
    <w:p w14:paraId="58908372" w14:textId="5F89C72B" w:rsidR="00291B86" w:rsidRPr="00E10B6C" w:rsidRDefault="00291B86" w:rsidP="003F3338">
      <w:pPr>
        <w:autoSpaceDE w:val="0"/>
        <w:autoSpaceDN w:val="0"/>
        <w:adjustRightInd w:val="0"/>
        <w:spacing w:after="0" w:line="360" w:lineRule="auto"/>
        <w:jc w:val="both"/>
        <w:rPr>
          <w:rFonts w:ascii="Arial" w:hAnsi="Arial" w:cs="Arial"/>
          <w:b/>
          <w:bCs/>
          <w:sz w:val="24"/>
          <w:szCs w:val="24"/>
          <w:u w:val="single"/>
        </w:rPr>
      </w:pPr>
      <w:r w:rsidRPr="00E10B6C">
        <w:rPr>
          <w:rFonts w:ascii="Arial" w:hAnsi="Arial" w:cs="Arial"/>
          <w:b/>
          <w:bCs/>
          <w:sz w:val="24"/>
          <w:szCs w:val="24"/>
          <w:u w:val="single"/>
        </w:rPr>
        <w:t xml:space="preserve">STUDENT EMPLOYMENT: </w:t>
      </w:r>
    </w:p>
    <w:p w14:paraId="0ECFAC2F" w14:textId="488FC08A" w:rsidR="00291B86" w:rsidRDefault="00AC10A2" w:rsidP="003F3338">
      <w:pPr>
        <w:autoSpaceDE w:val="0"/>
        <w:autoSpaceDN w:val="0"/>
        <w:adjustRightInd w:val="0"/>
        <w:spacing w:after="0" w:line="360" w:lineRule="auto"/>
        <w:jc w:val="both"/>
        <w:rPr>
          <w:rFonts w:ascii="Arial" w:hAnsi="Arial" w:cs="Arial"/>
          <w:sz w:val="24"/>
          <w:szCs w:val="24"/>
        </w:rPr>
      </w:pPr>
      <w:r w:rsidRPr="00AC10A2">
        <w:rPr>
          <w:rFonts w:ascii="Arial" w:hAnsi="Arial" w:cs="Arial"/>
          <w:sz w:val="24"/>
          <w:szCs w:val="24"/>
        </w:rPr>
        <w:t>Employment must not interfere with attendance, laboratory experiences, fieldwork, examinations, or other academic responsibilities.</w:t>
      </w:r>
    </w:p>
    <w:p w14:paraId="1B40C1D3" w14:textId="77777777" w:rsidR="00AC10A2" w:rsidRPr="00AC10A2" w:rsidRDefault="00AC10A2" w:rsidP="003F3338">
      <w:pPr>
        <w:autoSpaceDE w:val="0"/>
        <w:autoSpaceDN w:val="0"/>
        <w:adjustRightInd w:val="0"/>
        <w:spacing w:after="0" w:line="360" w:lineRule="auto"/>
        <w:jc w:val="both"/>
        <w:rPr>
          <w:rFonts w:ascii="Arial" w:hAnsi="Arial" w:cs="Arial"/>
          <w:sz w:val="24"/>
          <w:szCs w:val="24"/>
        </w:rPr>
      </w:pPr>
    </w:p>
    <w:p w14:paraId="7B0681E7" w14:textId="0BDC7971" w:rsidR="00E10B6C" w:rsidRPr="009F14CC" w:rsidRDefault="00E10B6C" w:rsidP="003F3338">
      <w:pPr>
        <w:autoSpaceDE w:val="0"/>
        <w:autoSpaceDN w:val="0"/>
        <w:adjustRightInd w:val="0"/>
        <w:spacing w:after="0" w:line="360" w:lineRule="auto"/>
        <w:jc w:val="both"/>
        <w:rPr>
          <w:rFonts w:ascii="Arial" w:hAnsi="Arial" w:cs="Arial"/>
          <w:b/>
          <w:bCs/>
          <w:sz w:val="24"/>
          <w:szCs w:val="24"/>
          <w:u w:val="single"/>
        </w:rPr>
      </w:pPr>
      <w:r w:rsidRPr="009F14CC">
        <w:rPr>
          <w:rFonts w:ascii="Arial" w:hAnsi="Arial" w:cs="Arial"/>
          <w:b/>
          <w:bCs/>
          <w:sz w:val="24"/>
          <w:szCs w:val="24"/>
          <w:u w:val="single"/>
        </w:rPr>
        <w:lastRenderedPageBreak/>
        <w:t>TRANSPORTATION</w:t>
      </w:r>
    </w:p>
    <w:p w14:paraId="299CC197" w14:textId="6128AE24" w:rsidR="00291B86" w:rsidRPr="009F14CC" w:rsidRDefault="00E10B6C" w:rsidP="003F3338">
      <w:pPr>
        <w:autoSpaceDE w:val="0"/>
        <w:autoSpaceDN w:val="0"/>
        <w:adjustRightInd w:val="0"/>
        <w:spacing w:after="0" w:line="360" w:lineRule="auto"/>
        <w:jc w:val="both"/>
        <w:rPr>
          <w:rFonts w:ascii="Arial" w:hAnsi="Arial" w:cs="Arial"/>
          <w:sz w:val="24"/>
          <w:szCs w:val="24"/>
        </w:rPr>
      </w:pPr>
      <w:r w:rsidRPr="009F14CC">
        <w:rPr>
          <w:rFonts w:ascii="Arial" w:hAnsi="Arial" w:cs="Arial"/>
          <w:sz w:val="24"/>
          <w:szCs w:val="24"/>
        </w:rPr>
        <w:t>Reliable transportation for all travel requirements associated with the Occupational Therapy Assistant Program is the responsibility of the student. This includes attendance for both classroom and clinical requirements.</w:t>
      </w:r>
    </w:p>
    <w:p w14:paraId="5CC86EA5" w14:textId="0D33A205" w:rsidR="009679EF" w:rsidRPr="009679EF" w:rsidRDefault="009679EF" w:rsidP="009679EF">
      <w:pPr>
        <w:spacing w:before="100" w:beforeAutospacing="1" w:after="100" w:afterAutospacing="1" w:line="240" w:lineRule="auto"/>
        <w:outlineLvl w:val="2"/>
        <w:rPr>
          <w:rFonts w:ascii="Arial" w:eastAsia="Times New Roman" w:hAnsi="Arial" w:cs="Arial"/>
          <w:b/>
          <w:bCs/>
          <w:sz w:val="24"/>
          <w:szCs w:val="24"/>
          <w:u w:val="single"/>
        </w:rPr>
      </w:pPr>
      <w:r w:rsidRPr="009679EF">
        <w:rPr>
          <w:rFonts w:ascii="Arial" w:eastAsia="Times New Roman" w:hAnsi="Arial" w:cs="Arial"/>
          <w:b/>
          <w:bCs/>
          <w:sz w:val="24"/>
          <w:szCs w:val="24"/>
          <w:u w:val="single"/>
        </w:rPr>
        <w:t>PROFESSIONAL DRESS AND APPEARANCE</w:t>
      </w:r>
    </w:p>
    <w:p w14:paraId="10499120" w14:textId="77777777" w:rsidR="009679EF" w:rsidRPr="003F3338" w:rsidRDefault="009679EF" w:rsidP="003F3338">
      <w:pPr>
        <w:spacing w:before="100" w:beforeAutospacing="1" w:after="100" w:afterAutospacing="1" w:line="360" w:lineRule="auto"/>
        <w:jc w:val="both"/>
        <w:rPr>
          <w:rFonts w:ascii="Arial" w:eastAsia="Times New Roman" w:hAnsi="Arial" w:cs="Arial"/>
          <w:sz w:val="24"/>
          <w:szCs w:val="24"/>
        </w:rPr>
      </w:pPr>
      <w:r w:rsidRPr="003F3338">
        <w:rPr>
          <w:rFonts w:ascii="Arial" w:eastAsia="Times New Roman" w:hAnsi="Arial" w:cs="Arial"/>
          <w:sz w:val="24"/>
          <w:szCs w:val="24"/>
        </w:rPr>
        <w:t>Students are expected to maintain a neat, clean, and professional appearance appropriate for an occupational therapy program.</w:t>
      </w:r>
    </w:p>
    <w:p w14:paraId="715142A7" w14:textId="77777777" w:rsidR="009679EF" w:rsidRPr="003F3338" w:rsidRDefault="009679EF" w:rsidP="003F3338">
      <w:pPr>
        <w:spacing w:before="100" w:beforeAutospacing="1" w:after="100" w:afterAutospacing="1" w:line="360" w:lineRule="auto"/>
        <w:jc w:val="both"/>
        <w:rPr>
          <w:rFonts w:ascii="Arial" w:eastAsia="Times New Roman" w:hAnsi="Arial" w:cs="Arial"/>
          <w:sz w:val="24"/>
          <w:szCs w:val="24"/>
        </w:rPr>
      </w:pPr>
      <w:r w:rsidRPr="00AA2D60">
        <w:rPr>
          <w:rFonts w:ascii="Arial" w:eastAsia="Times New Roman" w:hAnsi="Arial" w:cs="Arial"/>
          <w:b/>
          <w:bCs/>
          <w:sz w:val="24"/>
          <w:szCs w:val="24"/>
        </w:rPr>
        <w:t>Specific Labs, Field Trips, Guest Speakers, and Community Activities:</w:t>
      </w:r>
      <w:r w:rsidRPr="003F3338">
        <w:rPr>
          <w:rFonts w:ascii="Arial" w:eastAsia="Times New Roman" w:hAnsi="Arial" w:cs="Arial"/>
          <w:sz w:val="24"/>
          <w:szCs w:val="24"/>
        </w:rPr>
        <w:t xml:space="preserve"> As directed by OTA faculty, students are expected to wear scrub pants with an SWCC OTA or occupational therapy T-shirt, closed-toe shoes, and their college identification badge. Faculty will notify students when this attire is required.</w:t>
      </w:r>
    </w:p>
    <w:p w14:paraId="56C562CA" w14:textId="77777777" w:rsidR="00AA2D60" w:rsidRDefault="00AA2D60" w:rsidP="003F3338">
      <w:pPr>
        <w:spacing w:before="100" w:beforeAutospacing="1" w:after="100" w:afterAutospacing="1" w:line="360" w:lineRule="auto"/>
        <w:jc w:val="both"/>
        <w:rPr>
          <w:rFonts w:ascii="Arial" w:eastAsia="Times New Roman" w:hAnsi="Arial" w:cs="Arial"/>
          <w:sz w:val="24"/>
          <w:szCs w:val="24"/>
        </w:rPr>
      </w:pPr>
      <w:r w:rsidRPr="00AA2D60">
        <w:rPr>
          <w:rFonts w:ascii="Arial" w:eastAsia="Times New Roman" w:hAnsi="Arial" w:cs="Arial"/>
          <w:b/>
          <w:bCs/>
          <w:sz w:val="24"/>
          <w:szCs w:val="24"/>
        </w:rPr>
        <w:t xml:space="preserve">Fieldwork Experiences: </w:t>
      </w:r>
      <w:r w:rsidRPr="00AA2D60">
        <w:rPr>
          <w:rFonts w:ascii="Arial" w:eastAsia="Times New Roman" w:hAnsi="Arial" w:cs="Arial"/>
          <w:sz w:val="24"/>
          <w:szCs w:val="24"/>
        </w:rPr>
        <w:t>The designated SWCC OTA pewter gray scrub uniform, embroidered with the SWCC OTA Program logo, is the standard and preferred attire for fieldwork experiences. Students should wear the OTA scrub uniform unless otherwise directed by OTA faculty or the assigned fieldwork site. Some fieldwork settings, such as school-based, pediatric, psychosocial, or community-based settings, may require or permit alternative professional attire appropriate to the setting. Students must follow the dress code and appearance requirements of the assigned fieldwork site.</w:t>
      </w:r>
    </w:p>
    <w:p w14:paraId="72DE180E" w14:textId="289AD40B" w:rsidR="00771B49" w:rsidRPr="00771B49" w:rsidRDefault="00771B49" w:rsidP="003F3338">
      <w:pPr>
        <w:spacing w:before="100" w:beforeAutospacing="1" w:after="100" w:afterAutospacing="1" w:line="360" w:lineRule="auto"/>
        <w:jc w:val="both"/>
        <w:rPr>
          <w:rFonts w:ascii="Arial" w:hAnsi="Arial" w:cs="Arial"/>
          <w:sz w:val="24"/>
          <w:szCs w:val="24"/>
        </w:rPr>
      </w:pPr>
      <w:r w:rsidRPr="00771B49">
        <w:rPr>
          <w:rStyle w:val="Strong"/>
          <w:rFonts w:ascii="Arial" w:hAnsi="Arial" w:cs="Arial"/>
          <w:sz w:val="24"/>
          <w:szCs w:val="24"/>
        </w:rPr>
        <w:t>OTA Pinning Ceremony:</w:t>
      </w:r>
      <w:r w:rsidRPr="00771B49">
        <w:rPr>
          <w:rFonts w:ascii="Arial" w:hAnsi="Arial" w:cs="Arial"/>
          <w:sz w:val="24"/>
          <w:szCs w:val="24"/>
        </w:rPr>
        <w:t xml:space="preserve"> Students participating in the OTA Pinning Ceremony are required to wear the designated OTA professional attire: pewter gray scrub top and pants, white lab coat, and black shoes (athletic or other appropriate style). Specific style and ordering information will be provided by OTA faculty.</w:t>
      </w:r>
    </w:p>
    <w:p w14:paraId="69629502" w14:textId="00C07892" w:rsidR="009679EF" w:rsidRPr="003F3338" w:rsidRDefault="009679EF" w:rsidP="003F3338">
      <w:pPr>
        <w:spacing w:before="100" w:beforeAutospacing="1" w:after="100" w:afterAutospacing="1" w:line="360" w:lineRule="auto"/>
        <w:jc w:val="both"/>
        <w:rPr>
          <w:rFonts w:ascii="Arial" w:eastAsia="Times New Roman" w:hAnsi="Arial" w:cs="Arial"/>
          <w:sz w:val="24"/>
          <w:szCs w:val="24"/>
        </w:rPr>
      </w:pPr>
      <w:r w:rsidRPr="003F3338">
        <w:rPr>
          <w:rFonts w:ascii="Arial" w:eastAsia="Times New Roman" w:hAnsi="Arial" w:cs="Arial"/>
          <w:sz w:val="24"/>
          <w:szCs w:val="24"/>
        </w:rPr>
        <w:t>Students who are not appropriately dressed for a scheduled lab or professional activity may be asked to change before participating.</w:t>
      </w:r>
    </w:p>
    <w:p w14:paraId="037E7CEC" w14:textId="77777777" w:rsidR="004312F3" w:rsidRPr="009F14CC" w:rsidRDefault="004312F3" w:rsidP="009F14CC">
      <w:pPr>
        <w:autoSpaceDE w:val="0"/>
        <w:autoSpaceDN w:val="0"/>
        <w:adjustRightInd w:val="0"/>
        <w:spacing w:after="0" w:line="360" w:lineRule="auto"/>
        <w:jc w:val="both"/>
        <w:rPr>
          <w:rFonts w:ascii="Arial" w:hAnsi="Arial" w:cs="Arial"/>
          <w:sz w:val="24"/>
          <w:szCs w:val="24"/>
        </w:rPr>
      </w:pPr>
      <w:r w:rsidRPr="009F14CC">
        <w:rPr>
          <w:rFonts w:ascii="Arial" w:hAnsi="Arial" w:cs="Arial"/>
          <w:b/>
          <w:sz w:val="24"/>
          <w:szCs w:val="24"/>
          <w:u w:val="single"/>
        </w:rPr>
        <w:t>INCLEMENT WEATHER POLICY</w:t>
      </w:r>
      <w:r w:rsidRPr="009F14CC">
        <w:rPr>
          <w:rFonts w:ascii="Arial" w:hAnsi="Arial" w:cs="Arial"/>
          <w:sz w:val="24"/>
          <w:szCs w:val="24"/>
        </w:rPr>
        <w:t>:</w:t>
      </w:r>
    </w:p>
    <w:p w14:paraId="42009162" w14:textId="77777777" w:rsidR="004312F3" w:rsidRPr="009F14CC" w:rsidRDefault="004312F3" w:rsidP="009F14CC">
      <w:pPr>
        <w:autoSpaceDE w:val="0"/>
        <w:autoSpaceDN w:val="0"/>
        <w:adjustRightInd w:val="0"/>
        <w:spacing w:after="0" w:line="360" w:lineRule="auto"/>
        <w:jc w:val="both"/>
        <w:rPr>
          <w:rFonts w:ascii="Arial" w:hAnsi="Arial" w:cs="Arial"/>
          <w:sz w:val="24"/>
          <w:szCs w:val="24"/>
        </w:rPr>
      </w:pPr>
      <w:r w:rsidRPr="009F14CC">
        <w:rPr>
          <w:rFonts w:ascii="Arial" w:hAnsi="Arial" w:cs="Arial"/>
          <w:sz w:val="24"/>
          <w:szCs w:val="24"/>
        </w:rPr>
        <w:t>In the event of schedule changes/cancellation of academic classes due to snow and/or</w:t>
      </w:r>
    </w:p>
    <w:p w14:paraId="2AD63F82" w14:textId="510D9439" w:rsidR="004312F3" w:rsidRPr="009F14CC" w:rsidRDefault="004312F3" w:rsidP="009F14CC">
      <w:pPr>
        <w:autoSpaceDE w:val="0"/>
        <w:autoSpaceDN w:val="0"/>
        <w:adjustRightInd w:val="0"/>
        <w:spacing w:after="0" w:line="360" w:lineRule="auto"/>
        <w:jc w:val="both"/>
        <w:rPr>
          <w:rFonts w:ascii="Arial" w:hAnsi="Arial" w:cs="Arial"/>
          <w:sz w:val="24"/>
          <w:szCs w:val="24"/>
        </w:rPr>
      </w:pPr>
      <w:r w:rsidRPr="009F14CC">
        <w:rPr>
          <w:rFonts w:ascii="Arial" w:hAnsi="Arial" w:cs="Arial"/>
          <w:sz w:val="24"/>
          <w:szCs w:val="24"/>
        </w:rPr>
        <w:lastRenderedPageBreak/>
        <w:t xml:space="preserve">hazardous conditions, students will adhere to the SWCC schedule. See course syllabus for more details. Students must exercise good personal judgment </w:t>
      </w:r>
      <w:r w:rsidR="009F14CC" w:rsidRPr="009F14CC">
        <w:rPr>
          <w:rFonts w:ascii="Arial" w:hAnsi="Arial" w:cs="Arial"/>
          <w:sz w:val="24"/>
          <w:szCs w:val="24"/>
        </w:rPr>
        <w:t>in regard to</w:t>
      </w:r>
      <w:r w:rsidRPr="009F14CC">
        <w:rPr>
          <w:rFonts w:ascii="Arial" w:hAnsi="Arial" w:cs="Arial"/>
          <w:sz w:val="24"/>
          <w:szCs w:val="24"/>
        </w:rPr>
        <w:t xml:space="preserve"> travel.  For inclement weather during clinical experiences, please check with clinical site.  </w:t>
      </w:r>
    </w:p>
    <w:p w14:paraId="784F2F12" w14:textId="77777777" w:rsidR="004312F3" w:rsidRPr="009F14CC" w:rsidRDefault="004312F3" w:rsidP="009F14CC">
      <w:pPr>
        <w:autoSpaceDE w:val="0"/>
        <w:autoSpaceDN w:val="0"/>
        <w:adjustRightInd w:val="0"/>
        <w:spacing w:after="0" w:line="360" w:lineRule="auto"/>
        <w:jc w:val="both"/>
        <w:rPr>
          <w:rFonts w:ascii="Arial" w:hAnsi="Arial" w:cs="Arial"/>
          <w:sz w:val="24"/>
          <w:szCs w:val="24"/>
        </w:rPr>
      </w:pPr>
    </w:p>
    <w:p w14:paraId="10CDC55F" w14:textId="77777777" w:rsidR="004312F3" w:rsidRPr="009F14CC" w:rsidRDefault="004312F3" w:rsidP="009F14CC">
      <w:pPr>
        <w:autoSpaceDE w:val="0"/>
        <w:autoSpaceDN w:val="0"/>
        <w:adjustRightInd w:val="0"/>
        <w:spacing w:after="0" w:line="360" w:lineRule="auto"/>
        <w:jc w:val="both"/>
        <w:rPr>
          <w:rFonts w:ascii="Arial" w:hAnsi="Arial" w:cs="Arial"/>
          <w:b/>
          <w:sz w:val="24"/>
          <w:szCs w:val="24"/>
          <w:u w:val="single"/>
        </w:rPr>
      </w:pPr>
      <w:r w:rsidRPr="009F14CC">
        <w:rPr>
          <w:rFonts w:ascii="Arial" w:hAnsi="Arial" w:cs="Arial"/>
          <w:b/>
          <w:sz w:val="24"/>
          <w:szCs w:val="24"/>
          <w:u w:val="single"/>
        </w:rPr>
        <w:t>SAFETY AND EMERGENCY PREPARENESS INFORMATION</w:t>
      </w:r>
    </w:p>
    <w:p w14:paraId="09C9C358" w14:textId="77777777" w:rsidR="004312F3" w:rsidRPr="00E10B6C" w:rsidRDefault="004312F3" w:rsidP="00E10B6C">
      <w:pPr>
        <w:autoSpaceDE w:val="0"/>
        <w:autoSpaceDN w:val="0"/>
        <w:adjustRightInd w:val="0"/>
        <w:spacing w:after="0" w:line="360" w:lineRule="auto"/>
        <w:jc w:val="both"/>
        <w:rPr>
          <w:rFonts w:ascii="Arial" w:hAnsi="Arial" w:cs="Arial"/>
          <w:sz w:val="24"/>
          <w:szCs w:val="24"/>
        </w:rPr>
      </w:pPr>
      <w:r w:rsidRPr="00E10B6C">
        <w:rPr>
          <w:rFonts w:ascii="Arial" w:hAnsi="Arial" w:cs="Arial"/>
          <w:sz w:val="24"/>
          <w:szCs w:val="24"/>
        </w:rPr>
        <w:t>Please view documents at the following website link for more detailed information:</w:t>
      </w:r>
    </w:p>
    <w:p w14:paraId="1C57CB15" w14:textId="77777777" w:rsidR="004312F3" w:rsidRPr="00E10B6C" w:rsidRDefault="004312F3" w:rsidP="00E10B6C">
      <w:pPr>
        <w:autoSpaceDE w:val="0"/>
        <w:autoSpaceDN w:val="0"/>
        <w:adjustRightInd w:val="0"/>
        <w:spacing w:after="0" w:line="360" w:lineRule="auto"/>
        <w:jc w:val="both"/>
        <w:rPr>
          <w:rFonts w:ascii="Arial" w:hAnsi="Arial" w:cs="Arial"/>
          <w:sz w:val="24"/>
          <w:szCs w:val="24"/>
        </w:rPr>
      </w:pPr>
      <w:hyperlink r:id="rId23" w:history="1">
        <w:r w:rsidRPr="00E10B6C">
          <w:rPr>
            <w:rStyle w:val="Hyperlink"/>
            <w:rFonts w:ascii="Arial" w:hAnsi="Arial" w:cs="Arial"/>
            <w:sz w:val="24"/>
            <w:szCs w:val="24"/>
          </w:rPr>
          <w:t>http://www.sw.edu/emergency/</w:t>
        </w:r>
      </w:hyperlink>
      <w:r w:rsidRPr="00E10B6C">
        <w:rPr>
          <w:rFonts w:ascii="Arial" w:hAnsi="Arial" w:cs="Arial"/>
          <w:sz w:val="24"/>
          <w:szCs w:val="24"/>
        </w:rPr>
        <w:t xml:space="preserve"> </w:t>
      </w:r>
    </w:p>
    <w:p w14:paraId="6F169C5F" w14:textId="77777777" w:rsidR="004312F3" w:rsidRPr="00E10B6C" w:rsidRDefault="004312F3" w:rsidP="00E10B6C">
      <w:pPr>
        <w:pStyle w:val="NormalWeb"/>
        <w:spacing w:line="360" w:lineRule="auto"/>
        <w:jc w:val="both"/>
        <w:rPr>
          <w:rFonts w:ascii="Arial" w:hAnsi="Arial" w:cs="Arial"/>
        </w:rPr>
      </w:pPr>
      <w:r w:rsidRPr="00E10B6C">
        <w:rPr>
          <w:rFonts w:ascii="Arial" w:hAnsi="Arial" w:cs="Arial"/>
        </w:rPr>
        <w:t xml:space="preserve">Please review the information on this page, the Emergency Reference Guide at the above website to become familiar with the College's security policies and procedures so that you will know how to initially respond in the event of an emergency. </w:t>
      </w:r>
    </w:p>
    <w:p w14:paraId="4876A5CF" w14:textId="77777777" w:rsidR="0045610D" w:rsidRDefault="004312F3" w:rsidP="0045610D">
      <w:pPr>
        <w:pStyle w:val="NormalWeb"/>
        <w:spacing w:before="0" w:beforeAutospacing="0" w:after="0" w:afterAutospacing="0" w:line="360" w:lineRule="auto"/>
        <w:jc w:val="both"/>
        <w:rPr>
          <w:rFonts w:ascii="Arial" w:hAnsi="Arial" w:cs="Arial"/>
          <w:b/>
          <w:u w:val="single"/>
        </w:rPr>
      </w:pPr>
      <w:r w:rsidRPr="00E10B6C">
        <w:rPr>
          <w:rFonts w:ascii="Arial" w:hAnsi="Arial" w:cs="Arial"/>
          <w:b/>
          <w:u w:val="single"/>
        </w:rPr>
        <w:t>LAB SAFETY</w:t>
      </w:r>
    </w:p>
    <w:p w14:paraId="1B64EE3F" w14:textId="77777777" w:rsidR="00AA2D60" w:rsidRPr="00AA2D60" w:rsidRDefault="00AA2D60" w:rsidP="003F3338">
      <w:pPr>
        <w:spacing w:before="100" w:beforeAutospacing="1" w:after="100" w:afterAutospacing="1" w:line="360" w:lineRule="auto"/>
        <w:outlineLvl w:val="2"/>
        <w:rPr>
          <w:rFonts w:ascii="Arial" w:hAnsi="Arial" w:cs="Arial"/>
          <w:sz w:val="24"/>
          <w:szCs w:val="24"/>
        </w:rPr>
      </w:pPr>
      <w:r w:rsidRPr="00AA2D60">
        <w:rPr>
          <w:rFonts w:ascii="Arial" w:hAnsi="Arial" w:cs="Arial"/>
          <w:sz w:val="24"/>
          <w:szCs w:val="24"/>
        </w:rPr>
        <w:t>Each lab is equipped with a first aid kit, and a fire extinguisher is located in the OTA Physical Dysfunction Lab (Lebanon Center, Room 5). Safety Data Sheets (SDS) for lab supplies are maintained in the lab notebook in the OTA classroom (Lebanon Center, Room 4). Students should notify the instructor of any safety questions, concerns, or incidents.</w:t>
      </w:r>
    </w:p>
    <w:p w14:paraId="31B63DEA" w14:textId="58C1BC62" w:rsidR="003F3338" w:rsidRPr="009A36FF" w:rsidRDefault="003F3338" w:rsidP="003F3338">
      <w:pPr>
        <w:spacing w:before="100" w:beforeAutospacing="1" w:after="100" w:afterAutospacing="1" w:line="360" w:lineRule="auto"/>
        <w:outlineLvl w:val="2"/>
        <w:rPr>
          <w:rFonts w:ascii="Arial" w:eastAsia="Times New Roman" w:hAnsi="Arial" w:cs="Arial"/>
          <w:b/>
          <w:bCs/>
          <w:sz w:val="24"/>
          <w:szCs w:val="24"/>
          <w:u w:val="single"/>
        </w:rPr>
      </w:pPr>
      <w:r w:rsidRPr="009A36FF">
        <w:rPr>
          <w:rFonts w:ascii="Arial" w:eastAsia="Times New Roman" w:hAnsi="Arial" w:cs="Arial"/>
          <w:b/>
          <w:bCs/>
          <w:sz w:val="24"/>
          <w:szCs w:val="24"/>
          <w:u w:val="single"/>
        </w:rPr>
        <w:t>CLINICAL COMPLIANCE REQUIREMENTS</w:t>
      </w:r>
    </w:p>
    <w:p w14:paraId="77E1B286" w14:textId="2CCF0DBC" w:rsidR="0045610D" w:rsidRPr="003F3338" w:rsidRDefault="003F3338" w:rsidP="003F3338">
      <w:pPr>
        <w:spacing w:before="100" w:beforeAutospacing="1" w:after="100" w:afterAutospacing="1" w:line="360" w:lineRule="auto"/>
        <w:rPr>
          <w:rFonts w:ascii="Arial" w:eastAsia="Times New Roman" w:hAnsi="Arial" w:cs="Arial"/>
          <w:sz w:val="24"/>
          <w:szCs w:val="24"/>
        </w:rPr>
      </w:pPr>
      <w:r w:rsidRPr="003F3338">
        <w:rPr>
          <w:rFonts w:ascii="Arial" w:eastAsia="Times New Roman" w:hAnsi="Arial" w:cs="Arial"/>
          <w:sz w:val="24"/>
          <w:szCs w:val="24"/>
        </w:rPr>
        <w:t>Students are responsible for completing and maintaining all clinical compliance requirements established by the OTA Program and affiliated fieldwork sites. Required documentation is maintained through the program-designated compliance system (currently Viewpoint Screening Health Portal). Requirements may vary by fieldwork site, and students are responsible for meeting any additional requirements of their assigned facility.</w:t>
      </w:r>
    </w:p>
    <w:p w14:paraId="35C8166D" w14:textId="77777777" w:rsidR="000C5732" w:rsidRDefault="000C5732" w:rsidP="000C5732">
      <w:pPr>
        <w:spacing w:after="0" w:line="360" w:lineRule="auto"/>
        <w:jc w:val="both"/>
        <w:rPr>
          <w:rFonts w:ascii="Arial" w:eastAsia="Times New Roman" w:hAnsi="Arial" w:cs="Arial"/>
          <w:sz w:val="24"/>
          <w:szCs w:val="24"/>
        </w:rPr>
      </w:pPr>
      <w:r w:rsidRPr="009F14CC">
        <w:rPr>
          <w:rFonts w:ascii="Arial" w:eastAsia="Times New Roman" w:hAnsi="Arial" w:cs="Arial"/>
          <w:b/>
          <w:sz w:val="24"/>
          <w:szCs w:val="24"/>
          <w:u w:val="single"/>
        </w:rPr>
        <w:t>MEDICAL INSURANCE AND LIABILITY INSURANCE</w:t>
      </w:r>
    </w:p>
    <w:p w14:paraId="75D080CF" w14:textId="77777777" w:rsidR="004C27DE" w:rsidRPr="004C27DE" w:rsidRDefault="004C27DE" w:rsidP="004C27DE">
      <w:pPr>
        <w:pStyle w:val="pdq2pgselectionanchorcontainer"/>
        <w:spacing w:line="360" w:lineRule="auto"/>
        <w:rPr>
          <w:rFonts w:ascii="Arial" w:hAnsi="Arial" w:cs="Arial"/>
        </w:rPr>
      </w:pPr>
      <w:r w:rsidRPr="004C27DE">
        <w:rPr>
          <w:rFonts w:ascii="Arial" w:hAnsi="Arial" w:cs="Arial"/>
        </w:rPr>
        <w:lastRenderedPageBreak/>
        <w:t>Students are responsible for medical expenses associated with illness or injury that may occur during program or fieldwork activities and are encouraged to maintain personal health insurance.</w:t>
      </w:r>
    </w:p>
    <w:p w14:paraId="37F95EBF" w14:textId="4214335F" w:rsidR="00D62BCC" w:rsidRPr="00D62BCC" w:rsidRDefault="000C5732" w:rsidP="00D62BCC">
      <w:pPr>
        <w:shd w:val="clear" w:color="auto" w:fill="FFFFFF"/>
        <w:textAlignment w:val="baseline"/>
        <w:rPr>
          <w:rFonts w:ascii="Aptos" w:eastAsia="Times New Roman" w:hAnsi="Aptos" w:cs="Times New Roman"/>
          <w:color w:val="000000"/>
          <w:sz w:val="24"/>
          <w:szCs w:val="24"/>
        </w:rPr>
      </w:pPr>
      <w:r w:rsidRPr="009F14CC">
        <w:rPr>
          <w:rFonts w:ascii="Arial" w:hAnsi="Arial" w:cs="Arial"/>
          <w:sz w:val="24"/>
          <w:szCs w:val="24"/>
        </w:rPr>
        <w:t xml:space="preserve">Liability Insurance coverage – To accommodate the demand for higher coverage rates for student liability coverage at clinical sites, a student liability insurance policy will need to be purchased by students prior to attending Level I or Level II clinicals.  The student policy is available </w:t>
      </w:r>
      <w:hyperlink r:id="rId24" w:history="1">
        <w:r w:rsidR="00D62BCC">
          <w:rPr>
            <w:rStyle w:val="Hyperlink"/>
            <w:rFonts w:ascii="Arial" w:hAnsi="Arial" w:cs="Arial"/>
            <w:sz w:val="24"/>
            <w:szCs w:val="24"/>
          </w:rPr>
          <w:t>Student Malpractice Insurance - Healthcare Providers Service</w:t>
        </w:r>
      </w:hyperlink>
      <w:r w:rsidRPr="009F14CC">
        <w:rPr>
          <w:rFonts w:ascii="Arial" w:hAnsi="Arial" w:cs="Arial"/>
          <w:sz w:val="24"/>
          <w:szCs w:val="24"/>
        </w:rPr>
        <w:t xml:space="preserve">   </w:t>
      </w:r>
    </w:p>
    <w:bookmarkStart w:id="0" w:name="_Hlk237386004"/>
    <w:p w14:paraId="74B496AE" w14:textId="77777777" w:rsidR="00D62BCC" w:rsidRPr="00D62BCC" w:rsidRDefault="00D62BCC" w:rsidP="00D62BCC">
      <w:pPr>
        <w:shd w:val="clear" w:color="auto" w:fill="FFFFFF"/>
        <w:spacing w:after="0" w:line="240" w:lineRule="auto"/>
        <w:textAlignment w:val="baseline"/>
        <w:rPr>
          <w:rFonts w:ascii="Aptos" w:eastAsia="Times New Roman" w:hAnsi="Aptos" w:cs="Times New Roman"/>
          <w:color w:val="0000FF"/>
          <w:sz w:val="24"/>
          <w:szCs w:val="24"/>
        </w:rPr>
      </w:pPr>
      <w:r w:rsidRPr="00D62BCC">
        <w:rPr>
          <w:rFonts w:ascii="Aptos" w:eastAsia="Times New Roman" w:hAnsi="Aptos" w:cs="Times New Roman"/>
          <w:color w:val="0000FF"/>
          <w:sz w:val="24"/>
          <w:szCs w:val="24"/>
        </w:rPr>
        <w:fldChar w:fldCharType="begin"/>
      </w:r>
      <w:r w:rsidRPr="00D62BCC">
        <w:rPr>
          <w:rFonts w:ascii="Aptos" w:eastAsia="Times New Roman" w:hAnsi="Aptos" w:cs="Times New Roman"/>
          <w:color w:val="0000FF"/>
          <w:sz w:val="24"/>
          <w:szCs w:val="24"/>
        </w:rPr>
        <w:instrText>HYPERLINK "https://nam04.safelinks.protection.outlook.com/?url=http%3A%2F%2Fwww.hpso.com%2Findividuals%2Fprofessional-liability%2Fstudent-malpractice-insurance-coverage-description&amp;data=05%7C02%7Cannette.looney%40sw.edu%7Cd04f66dd89984b14ea0a08dee81cdcde%7C2f6d88390d614e15b40e38a077cbdbf2%7C1%7C0%7C639203407819674777%7CUnknown%7CTWFpbGZsb3d8eyJFbXB0eU1hcGkiOnRydWUsIlYiOiIwLjAuMDAwMCIsIlAiOiJXaW4zMiIsIkFOIjoiTWFpbCIsIldUIjoyfQ%3D%3D%7C0%7C%7C%7C&amp;sdata=1nHyIQ4XZLB8r6jfCqMoprwl%2BDNvhujL7uI9ZFdf688%3D&amp;reserved=0" \o "Original URL: http://www.hpso.com/individuals/professional-liability/student-malpractice-insurance-coverage-description. Click or tap if you trust this link." \t "_blank"</w:instrText>
      </w:r>
      <w:r w:rsidRPr="00D62BCC">
        <w:rPr>
          <w:rFonts w:ascii="Aptos" w:eastAsia="Times New Roman" w:hAnsi="Aptos" w:cs="Times New Roman"/>
          <w:color w:val="0000FF"/>
          <w:sz w:val="24"/>
          <w:szCs w:val="24"/>
        </w:rPr>
      </w:r>
      <w:r w:rsidRPr="00D62BCC">
        <w:rPr>
          <w:rFonts w:ascii="Aptos" w:eastAsia="Times New Roman" w:hAnsi="Aptos" w:cs="Times New Roman"/>
          <w:color w:val="0000FF"/>
          <w:sz w:val="24"/>
          <w:szCs w:val="24"/>
        </w:rPr>
        <w:fldChar w:fldCharType="separate"/>
      </w:r>
      <w:r w:rsidRPr="00D62BCC">
        <w:rPr>
          <w:rFonts w:ascii="Aptos" w:eastAsia="Times New Roman" w:hAnsi="Aptos" w:cs="Times New Roman"/>
          <w:color w:val="0000FF"/>
          <w:sz w:val="24"/>
          <w:szCs w:val="24"/>
          <w:u w:val="single"/>
          <w:bdr w:val="none" w:sz="0" w:space="0" w:color="auto" w:frame="1"/>
        </w:rPr>
        <w:t>http://www.hpso.com/individuals/professional-liability/student-malpractice-insurance-coverage-description</w:t>
      </w:r>
      <w:r w:rsidRPr="00D62BCC">
        <w:rPr>
          <w:rFonts w:ascii="Aptos" w:eastAsia="Times New Roman" w:hAnsi="Aptos" w:cs="Times New Roman"/>
          <w:color w:val="0000FF"/>
          <w:sz w:val="24"/>
          <w:szCs w:val="24"/>
        </w:rPr>
        <w:fldChar w:fldCharType="end"/>
      </w:r>
    </w:p>
    <w:bookmarkEnd w:id="0"/>
    <w:p w14:paraId="232354BA" w14:textId="4F05947C" w:rsidR="000C5732" w:rsidRDefault="000C5732" w:rsidP="000C5732">
      <w:pPr>
        <w:spacing w:line="360" w:lineRule="auto"/>
        <w:rPr>
          <w:rFonts w:ascii="Arial" w:hAnsi="Arial" w:cs="Arial"/>
          <w:sz w:val="24"/>
          <w:szCs w:val="24"/>
        </w:rPr>
      </w:pPr>
    </w:p>
    <w:p w14:paraId="0408EE8B" w14:textId="77777777" w:rsidR="003F3338" w:rsidRPr="003F3338" w:rsidRDefault="003F3338" w:rsidP="003F3338">
      <w:pPr>
        <w:spacing w:before="100" w:beforeAutospacing="1" w:after="100" w:afterAutospacing="1" w:line="360" w:lineRule="auto"/>
        <w:jc w:val="both"/>
        <w:outlineLvl w:val="2"/>
        <w:rPr>
          <w:rFonts w:ascii="Arial" w:eastAsia="Times New Roman" w:hAnsi="Arial" w:cs="Arial"/>
          <w:b/>
          <w:bCs/>
          <w:sz w:val="24"/>
          <w:szCs w:val="24"/>
          <w:u w:val="single"/>
        </w:rPr>
      </w:pPr>
      <w:r w:rsidRPr="003F3338">
        <w:rPr>
          <w:rFonts w:ascii="Arial" w:eastAsia="Times New Roman" w:hAnsi="Arial" w:cs="Arial"/>
          <w:b/>
          <w:bCs/>
          <w:sz w:val="24"/>
          <w:szCs w:val="24"/>
          <w:u w:val="single"/>
        </w:rPr>
        <w:t>CONFIDENTIALITY/HIPAA</w:t>
      </w:r>
    </w:p>
    <w:p w14:paraId="65B40D68" w14:textId="77777777" w:rsidR="003F3338" w:rsidRPr="003F3338" w:rsidRDefault="003F3338" w:rsidP="003F3338">
      <w:pPr>
        <w:spacing w:before="100" w:beforeAutospacing="1" w:after="100" w:afterAutospacing="1" w:line="360" w:lineRule="auto"/>
        <w:jc w:val="both"/>
        <w:rPr>
          <w:rFonts w:ascii="Arial" w:eastAsia="Times New Roman" w:hAnsi="Arial" w:cs="Arial"/>
          <w:sz w:val="24"/>
          <w:szCs w:val="24"/>
        </w:rPr>
      </w:pPr>
      <w:r w:rsidRPr="003F3338">
        <w:rPr>
          <w:rFonts w:ascii="Arial" w:eastAsia="Times New Roman" w:hAnsi="Arial" w:cs="Arial"/>
          <w:sz w:val="24"/>
          <w:szCs w:val="24"/>
        </w:rPr>
        <w:t xml:space="preserve">OTA students are required to complete </w:t>
      </w:r>
      <w:r w:rsidRPr="003F3338">
        <w:rPr>
          <w:rFonts w:ascii="Arial" w:eastAsia="Times New Roman" w:hAnsi="Arial" w:cs="Arial"/>
          <w:b/>
          <w:bCs/>
          <w:sz w:val="24"/>
          <w:szCs w:val="24"/>
        </w:rPr>
        <w:t>Health Insurance Portability and Accountability Act (HIPAA)</w:t>
      </w:r>
      <w:r w:rsidRPr="003F3338">
        <w:rPr>
          <w:rFonts w:ascii="Arial" w:eastAsia="Times New Roman" w:hAnsi="Arial" w:cs="Arial"/>
          <w:sz w:val="24"/>
          <w:szCs w:val="24"/>
        </w:rPr>
        <w:t xml:space="preserve"> training and provide documentation as required by the OTA Program and affiliated fieldwork sites. Clinical facilities may require additional HIPAA or confidentiality training prior to participation in fieldwork.</w:t>
      </w:r>
    </w:p>
    <w:p w14:paraId="4773307D" w14:textId="77777777" w:rsidR="003F3338" w:rsidRPr="003F3338" w:rsidRDefault="003F3338" w:rsidP="003F3338">
      <w:pPr>
        <w:spacing w:before="100" w:beforeAutospacing="1" w:after="100" w:afterAutospacing="1" w:line="360" w:lineRule="auto"/>
        <w:jc w:val="both"/>
        <w:rPr>
          <w:rFonts w:ascii="Arial" w:eastAsia="Times New Roman" w:hAnsi="Arial" w:cs="Arial"/>
          <w:sz w:val="24"/>
          <w:szCs w:val="24"/>
        </w:rPr>
      </w:pPr>
      <w:r w:rsidRPr="003F3338">
        <w:rPr>
          <w:rFonts w:ascii="Arial" w:eastAsia="Times New Roman" w:hAnsi="Arial" w:cs="Arial"/>
          <w:sz w:val="24"/>
          <w:szCs w:val="24"/>
        </w:rPr>
        <w:t>Students must maintain the confidentiality of all patient/client information obtained during classroom, laboratory, community, and fieldwork experiences. Patient/client information may be accessed, used, or discussed only as necessary for authorized educational or clinical purposes and only with appropriate individuals in a confidential setting.</w:t>
      </w:r>
    </w:p>
    <w:p w14:paraId="2917FFDB" w14:textId="77777777" w:rsidR="003F3338" w:rsidRPr="003F3338" w:rsidRDefault="003F3338" w:rsidP="003F3338">
      <w:pPr>
        <w:spacing w:before="100" w:beforeAutospacing="1" w:after="100" w:afterAutospacing="1" w:line="360" w:lineRule="auto"/>
        <w:jc w:val="both"/>
        <w:rPr>
          <w:rFonts w:ascii="Arial" w:eastAsia="Times New Roman" w:hAnsi="Arial" w:cs="Arial"/>
          <w:sz w:val="24"/>
          <w:szCs w:val="24"/>
        </w:rPr>
      </w:pPr>
      <w:r w:rsidRPr="003F3338">
        <w:rPr>
          <w:rFonts w:ascii="Arial" w:eastAsia="Times New Roman" w:hAnsi="Arial" w:cs="Arial"/>
          <w:sz w:val="24"/>
          <w:szCs w:val="24"/>
        </w:rPr>
        <w:t xml:space="preserve">Students must comply with HIPAA requirements, OTA Program policies, and the confidentiality and privacy policies of assigned fieldwork sites. </w:t>
      </w:r>
      <w:r w:rsidRPr="003F3338">
        <w:rPr>
          <w:rFonts w:ascii="Arial" w:eastAsia="Times New Roman" w:hAnsi="Arial" w:cs="Arial"/>
          <w:b/>
          <w:bCs/>
          <w:sz w:val="24"/>
          <w:szCs w:val="24"/>
        </w:rPr>
        <w:t>Unauthorized access, use, disclosure, or discussion of confidential patient/client information may result in disciplinary action, including removal from a fieldwork experience or Program Dismissal.</w:t>
      </w:r>
    </w:p>
    <w:p w14:paraId="4DCB9211" w14:textId="50D2FCE6" w:rsidR="004123FE" w:rsidRDefault="009A36FF" w:rsidP="0032156F">
      <w:pPr>
        <w:spacing w:line="240" w:lineRule="auto"/>
        <w:rPr>
          <w:rFonts w:ascii="Arial" w:hAnsi="Arial" w:cs="Arial"/>
          <w:b/>
          <w:bCs/>
          <w:sz w:val="24"/>
          <w:szCs w:val="24"/>
          <w:u w:val="single"/>
        </w:rPr>
      </w:pPr>
      <w:r>
        <w:rPr>
          <w:rFonts w:ascii="Arial" w:hAnsi="Arial" w:cs="Arial"/>
          <w:b/>
          <w:bCs/>
          <w:sz w:val="24"/>
          <w:szCs w:val="24"/>
          <w:u w:val="single"/>
        </w:rPr>
        <w:t>CRIMINAL BACKGROUND CHECK AND DRUG SCREENING</w:t>
      </w:r>
    </w:p>
    <w:p w14:paraId="66E1F0B4" w14:textId="77777777" w:rsidR="009A36FF" w:rsidRPr="009A36FF" w:rsidRDefault="009A36FF" w:rsidP="009A36FF">
      <w:pPr>
        <w:spacing w:before="100" w:beforeAutospacing="1" w:after="100" w:afterAutospacing="1" w:line="360" w:lineRule="auto"/>
        <w:jc w:val="both"/>
        <w:rPr>
          <w:rFonts w:ascii="Arial" w:eastAsia="Times New Roman" w:hAnsi="Arial" w:cs="Arial"/>
          <w:sz w:val="24"/>
          <w:szCs w:val="24"/>
        </w:rPr>
      </w:pPr>
      <w:r w:rsidRPr="009A36FF">
        <w:rPr>
          <w:rFonts w:ascii="Arial" w:eastAsia="Times New Roman" w:hAnsi="Arial" w:cs="Arial"/>
          <w:sz w:val="24"/>
          <w:szCs w:val="24"/>
        </w:rPr>
        <w:t xml:space="preserve">OTA students are required to complete a criminal background check and drug screening through the program-designated compliance system, currently Viewpoint Screening, and </w:t>
      </w:r>
      <w:r w:rsidRPr="009A36FF">
        <w:rPr>
          <w:rFonts w:ascii="Arial" w:eastAsia="Times New Roman" w:hAnsi="Arial" w:cs="Arial"/>
          <w:sz w:val="24"/>
          <w:szCs w:val="24"/>
        </w:rPr>
        <w:lastRenderedPageBreak/>
        <w:t>meet all requirements of assigned fieldwork sites. Students are responsible for associated costs and completion by established deadlines.</w:t>
      </w:r>
    </w:p>
    <w:p w14:paraId="04DC0B1A" w14:textId="77777777" w:rsidR="009A36FF" w:rsidRPr="009A36FF" w:rsidRDefault="009A36FF" w:rsidP="009A36FF">
      <w:pPr>
        <w:spacing w:before="100" w:beforeAutospacing="1" w:after="100" w:afterAutospacing="1" w:line="360" w:lineRule="auto"/>
        <w:jc w:val="both"/>
        <w:rPr>
          <w:rFonts w:ascii="Arial" w:eastAsia="Times New Roman" w:hAnsi="Arial" w:cs="Arial"/>
          <w:sz w:val="24"/>
          <w:szCs w:val="24"/>
        </w:rPr>
      </w:pPr>
      <w:r w:rsidRPr="009A36FF">
        <w:rPr>
          <w:rFonts w:ascii="Arial" w:eastAsia="Times New Roman" w:hAnsi="Arial" w:cs="Arial"/>
          <w:sz w:val="24"/>
          <w:szCs w:val="24"/>
        </w:rPr>
        <w:t>Failure to complete or meet required background check or drug screening requirements may delay or prevent participation in fieldwork and may affect progression in the OTA Program. The OTA Program cannot guarantee an alternative fieldwork placement when a student does not meet the requirements of an assigned facility.</w:t>
      </w:r>
    </w:p>
    <w:p w14:paraId="77C8E470" w14:textId="77777777" w:rsidR="009A36FF" w:rsidRPr="009A36FF" w:rsidRDefault="009A36FF" w:rsidP="009A36FF">
      <w:pPr>
        <w:spacing w:line="360" w:lineRule="auto"/>
        <w:jc w:val="both"/>
        <w:rPr>
          <w:rFonts w:ascii="Arial" w:hAnsi="Arial" w:cs="Arial"/>
          <w:b/>
          <w:bCs/>
          <w:sz w:val="24"/>
          <w:szCs w:val="24"/>
          <w:u w:val="single"/>
        </w:rPr>
      </w:pPr>
    </w:p>
    <w:p w14:paraId="610E4034" w14:textId="267DF217" w:rsidR="00113B90" w:rsidRDefault="00113B90" w:rsidP="0032156F">
      <w:pPr>
        <w:spacing w:line="240" w:lineRule="auto"/>
        <w:rPr>
          <w:rFonts w:ascii="Arial" w:hAnsi="Arial" w:cs="Arial"/>
          <w:b/>
          <w:bCs/>
          <w:sz w:val="24"/>
          <w:szCs w:val="24"/>
          <w:u w:val="single"/>
        </w:rPr>
      </w:pPr>
      <w:r w:rsidRPr="00113B90">
        <w:rPr>
          <w:rFonts w:ascii="Arial" w:hAnsi="Arial" w:cs="Arial"/>
          <w:b/>
          <w:bCs/>
          <w:noProof/>
          <w:sz w:val="24"/>
          <w:szCs w:val="24"/>
          <w:u w:val="single"/>
        </w:rPr>
        <w:lastRenderedPageBreak/>
        <w:drawing>
          <wp:inline distT="0" distB="0" distL="0" distR="0" wp14:anchorId="48BD3419" wp14:editId="452087EA">
            <wp:extent cx="5943600" cy="6938645"/>
            <wp:effectExtent l="0" t="0" r="0" b="0"/>
            <wp:docPr id="39892410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8924104" name=""/>
                    <pic:cNvPicPr/>
                  </pic:nvPicPr>
                  <pic:blipFill>
                    <a:blip r:embed="rId25"/>
                    <a:stretch>
                      <a:fillRect/>
                    </a:stretch>
                  </pic:blipFill>
                  <pic:spPr>
                    <a:xfrm>
                      <a:off x="0" y="0"/>
                      <a:ext cx="5943600" cy="6938645"/>
                    </a:xfrm>
                    <a:prstGeom prst="rect">
                      <a:avLst/>
                    </a:prstGeom>
                  </pic:spPr>
                </pic:pic>
              </a:graphicData>
            </a:graphic>
          </wp:inline>
        </w:drawing>
      </w:r>
    </w:p>
    <w:p w14:paraId="1DAF5F06" w14:textId="6FBAA6B9" w:rsidR="00A1167C" w:rsidRDefault="00A1167C" w:rsidP="0032156F">
      <w:pPr>
        <w:spacing w:line="240" w:lineRule="auto"/>
        <w:rPr>
          <w:rFonts w:ascii="Arial" w:hAnsi="Arial" w:cs="Arial"/>
          <w:b/>
          <w:bCs/>
          <w:sz w:val="24"/>
          <w:szCs w:val="24"/>
          <w:u w:val="single"/>
        </w:rPr>
      </w:pPr>
    </w:p>
    <w:p w14:paraId="3EFF8DE8" w14:textId="77777777" w:rsidR="004C27DE" w:rsidRDefault="004C27DE" w:rsidP="0032156F">
      <w:pPr>
        <w:spacing w:line="240" w:lineRule="auto"/>
        <w:rPr>
          <w:rFonts w:ascii="Arial" w:hAnsi="Arial" w:cs="Arial"/>
          <w:b/>
          <w:bCs/>
          <w:sz w:val="24"/>
          <w:szCs w:val="24"/>
          <w:u w:val="single"/>
        </w:rPr>
      </w:pPr>
    </w:p>
    <w:p w14:paraId="6353DDA1" w14:textId="77777777" w:rsidR="004C27DE" w:rsidRDefault="004C27DE" w:rsidP="0032156F">
      <w:pPr>
        <w:spacing w:line="240" w:lineRule="auto"/>
        <w:rPr>
          <w:rFonts w:ascii="Arial" w:hAnsi="Arial" w:cs="Arial"/>
          <w:b/>
          <w:bCs/>
          <w:sz w:val="24"/>
          <w:szCs w:val="24"/>
          <w:u w:val="single"/>
        </w:rPr>
      </w:pPr>
    </w:p>
    <w:p w14:paraId="3F5DB6E9" w14:textId="77777777" w:rsidR="004C27DE" w:rsidRDefault="004C27DE" w:rsidP="0032156F">
      <w:pPr>
        <w:spacing w:line="240" w:lineRule="auto"/>
        <w:rPr>
          <w:rFonts w:ascii="Arial" w:hAnsi="Arial" w:cs="Arial"/>
          <w:b/>
          <w:bCs/>
          <w:sz w:val="24"/>
          <w:szCs w:val="24"/>
          <w:u w:val="single"/>
        </w:rPr>
      </w:pPr>
    </w:p>
    <w:p w14:paraId="15AF7590" w14:textId="666B44E1" w:rsidR="004123FE" w:rsidRDefault="004C27DE" w:rsidP="0032156F">
      <w:pPr>
        <w:spacing w:line="240" w:lineRule="auto"/>
        <w:rPr>
          <w:rFonts w:ascii="Arial" w:hAnsi="Arial" w:cs="Arial"/>
          <w:b/>
          <w:bCs/>
          <w:sz w:val="24"/>
          <w:szCs w:val="24"/>
          <w:u w:val="single"/>
        </w:rPr>
      </w:pPr>
      <w:r>
        <w:rPr>
          <w:rFonts w:ascii="Arial" w:hAnsi="Arial" w:cs="Arial"/>
          <w:b/>
          <w:bCs/>
          <w:sz w:val="24"/>
          <w:szCs w:val="24"/>
          <w:u w:val="single"/>
        </w:rPr>
        <w:lastRenderedPageBreak/>
        <w:t>STUDENT HEALTH REQUIREMENTS AND PHYSICAL EXAM</w:t>
      </w:r>
    </w:p>
    <w:p w14:paraId="4C14D810" w14:textId="77777777" w:rsidR="004C27DE" w:rsidRPr="004C27DE" w:rsidRDefault="004C27DE" w:rsidP="004C27DE">
      <w:pPr>
        <w:pStyle w:val="pdq2pgselectionanchorcontainer"/>
        <w:spacing w:line="360" w:lineRule="auto"/>
        <w:jc w:val="both"/>
        <w:rPr>
          <w:rFonts w:ascii="Arial" w:hAnsi="Arial" w:cs="Arial"/>
        </w:rPr>
      </w:pPr>
      <w:r w:rsidRPr="004C27DE">
        <w:rPr>
          <w:rFonts w:ascii="Arial" w:hAnsi="Arial" w:cs="Arial"/>
        </w:rPr>
        <w:t>OTA students must meet the health and clinical compliance requirements necessary for participation in laboratory and fieldwork experiences. Students are required to submit the designated health/physical examination documentation by the established deadline and maintain current documentation as required by the OTA Program and affiliated fieldwork sites.</w:t>
      </w:r>
    </w:p>
    <w:p w14:paraId="56B1CCDB" w14:textId="77777777" w:rsidR="004C27DE" w:rsidRPr="004C27DE" w:rsidRDefault="004C27DE" w:rsidP="004C27DE">
      <w:pPr>
        <w:pStyle w:val="NormalWeb"/>
        <w:spacing w:line="360" w:lineRule="auto"/>
        <w:jc w:val="both"/>
        <w:rPr>
          <w:rFonts w:ascii="Arial" w:hAnsi="Arial" w:cs="Arial"/>
        </w:rPr>
      </w:pPr>
      <w:r w:rsidRPr="004C27DE">
        <w:rPr>
          <w:rFonts w:ascii="Arial" w:hAnsi="Arial" w:cs="Arial"/>
        </w:rPr>
        <w:t>Additional health documentation or requirements may be established by individual fieldwork sites. Failure to meet required clinical compliance requirements may delay or prevent participation in fieldwork.</w:t>
      </w:r>
    </w:p>
    <w:p w14:paraId="57B2F7A3" w14:textId="77777777" w:rsidR="004C27DE" w:rsidRPr="004C27DE" w:rsidRDefault="004C27DE" w:rsidP="004C27DE">
      <w:pPr>
        <w:spacing w:line="360" w:lineRule="auto"/>
        <w:jc w:val="both"/>
        <w:rPr>
          <w:rFonts w:ascii="Arial" w:hAnsi="Arial" w:cs="Arial"/>
          <w:b/>
          <w:bCs/>
          <w:sz w:val="24"/>
          <w:szCs w:val="24"/>
          <w:u w:val="single"/>
        </w:rPr>
      </w:pPr>
    </w:p>
    <w:p w14:paraId="1A5405DD" w14:textId="77777777" w:rsidR="004C27DE" w:rsidRPr="004C27DE" w:rsidRDefault="004C27DE" w:rsidP="004C27DE">
      <w:pPr>
        <w:spacing w:line="360" w:lineRule="auto"/>
        <w:jc w:val="both"/>
        <w:rPr>
          <w:rFonts w:ascii="Arial" w:hAnsi="Arial" w:cs="Arial"/>
          <w:b/>
          <w:bCs/>
          <w:sz w:val="24"/>
          <w:szCs w:val="24"/>
          <w:u w:val="single"/>
        </w:rPr>
      </w:pPr>
    </w:p>
    <w:p w14:paraId="477A1F9E" w14:textId="7C1B1324" w:rsidR="0032156F" w:rsidRDefault="00F40A89" w:rsidP="0032156F">
      <w:pPr>
        <w:spacing w:line="240" w:lineRule="auto"/>
        <w:rPr>
          <w:rFonts w:ascii="Arial" w:hAnsi="Arial" w:cs="Arial"/>
          <w:b/>
          <w:bCs/>
          <w:sz w:val="24"/>
          <w:szCs w:val="24"/>
          <w:u w:val="single"/>
        </w:rPr>
      </w:pPr>
      <w:r w:rsidRPr="00F40A89">
        <w:rPr>
          <w:noProof/>
        </w:rPr>
        <w:lastRenderedPageBreak/>
        <w:drawing>
          <wp:inline distT="0" distB="0" distL="0" distR="0" wp14:anchorId="5E168137" wp14:editId="5398029D">
            <wp:extent cx="5943600" cy="8098155"/>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5943600" cy="8098155"/>
                    </a:xfrm>
                    <a:prstGeom prst="rect">
                      <a:avLst/>
                    </a:prstGeom>
                    <a:noFill/>
                    <a:ln>
                      <a:noFill/>
                    </a:ln>
                  </pic:spPr>
                </pic:pic>
              </a:graphicData>
            </a:graphic>
          </wp:inline>
        </w:drawing>
      </w:r>
    </w:p>
    <w:p w14:paraId="614C7E64" w14:textId="7312419A" w:rsidR="0032156F" w:rsidRDefault="0032156F" w:rsidP="0032156F">
      <w:pPr>
        <w:spacing w:line="240" w:lineRule="auto"/>
        <w:rPr>
          <w:rFonts w:ascii="Arial" w:hAnsi="Arial" w:cs="Arial"/>
          <w:b/>
          <w:bCs/>
          <w:sz w:val="24"/>
          <w:szCs w:val="24"/>
          <w:u w:val="single"/>
        </w:rPr>
      </w:pPr>
    </w:p>
    <w:p w14:paraId="1E6BB439" w14:textId="422BA33F" w:rsidR="0032156F" w:rsidRDefault="00F40A89" w:rsidP="0032156F">
      <w:pPr>
        <w:spacing w:line="240" w:lineRule="auto"/>
        <w:rPr>
          <w:rFonts w:ascii="Arial" w:hAnsi="Arial" w:cs="Arial"/>
          <w:b/>
          <w:bCs/>
          <w:sz w:val="24"/>
          <w:szCs w:val="24"/>
          <w:u w:val="single"/>
        </w:rPr>
      </w:pPr>
      <w:r w:rsidRPr="00F40A89">
        <w:rPr>
          <w:noProof/>
        </w:rPr>
        <w:drawing>
          <wp:inline distT="0" distB="0" distL="0" distR="0" wp14:anchorId="5A50A67F" wp14:editId="50CCC906">
            <wp:extent cx="5943600" cy="7446010"/>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5943600" cy="7446010"/>
                    </a:xfrm>
                    <a:prstGeom prst="rect">
                      <a:avLst/>
                    </a:prstGeom>
                    <a:noFill/>
                    <a:ln>
                      <a:noFill/>
                    </a:ln>
                  </pic:spPr>
                </pic:pic>
              </a:graphicData>
            </a:graphic>
          </wp:inline>
        </w:drawing>
      </w:r>
    </w:p>
    <w:p w14:paraId="4CCCA73A" w14:textId="6BDD31A2" w:rsidR="0032156F" w:rsidRDefault="0032156F" w:rsidP="0032156F">
      <w:pPr>
        <w:spacing w:line="240" w:lineRule="auto"/>
        <w:rPr>
          <w:rFonts w:ascii="Arial" w:hAnsi="Arial" w:cs="Arial"/>
          <w:b/>
          <w:bCs/>
          <w:sz w:val="24"/>
          <w:szCs w:val="24"/>
          <w:u w:val="single"/>
        </w:rPr>
      </w:pPr>
    </w:p>
    <w:p w14:paraId="24FF3A84" w14:textId="77777777" w:rsidR="00CA30BF" w:rsidRPr="003B0975" w:rsidRDefault="00CA30BF" w:rsidP="003B0975">
      <w:pPr>
        <w:spacing w:before="100" w:beforeAutospacing="1" w:after="100" w:afterAutospacing="1" w:line="360" w:lineRule="auto"/>
        <w:outlineLvl w:val="1"/>
        <w:rPr>
          <w:rFonts w:ascii="Arial" w:eastAsia="Times New Roman" w:hAnsi="Arial" w:cs="Arial"/>
          <w:b/>
          <w:bCs/>
          <w:sz w:val="24"/>
          <w:szCs w:val="24"/>
          <w:u w:val="single"/>
        </w:rPr>
      </w:pPr>
      <w:r w:rsidRPr="003B0975">
        <w:rPr>
          <w:rFonts w:ascii="Arial" w:eastAsia="Times New Roman" w:hAnsi="Arial" w:cs="Arial"/>
          <w:b/>
          <w:bCs/>
          <w:sz w:val="24"/>
          <w:szCs w:val="24"/>
          <w:u w:val="single"/>
        </w:rPr>
        <w:lastRenderedPageBreak/>
        <w:t>FIELDWORK</w:t>
      </w:r>
    </w:p>
    <w:p w14:paraId="6E749DC3" w14:textId="77777777" w:rsidR="00CA30BF" w:rsidRPr="003B0975" w:rsidRDefault="00CA30BF" w:rsidP="003B0975">
      <w:pPr>
        <w:spacing w:before="100" w:beforeAutospacing="1" w:after="100" w:afterAutospacing="1" w:line="360" w:lineRule="auto"/>
        <w:rPr>
          <w:rFonts w:ascii="Arial" w:eastAsia="Times New Roman" w:hAnsi="Arial" w:cs="Arial"/>
          <w:sz w:val="24"/>
          <w:szCs w:val="24"/>
        </w:rPr>
      </w:pPr>
      <w:r w:rsidRPr="003B0975">
        <w:rPr>
          <w:rFonts w:ascii="Arial" w:eastAsia="Times New Roman" w:hAnsi="Arial" w:cs="Arial"/>
          <w:sz w:val="24"/>
          <w:szCs w:val="24"/>
        </w:rPr>
        <w:t>Supervised fieldwork experiences are an integral component of the OTA Program and provide students with opportunities to integrate academic knowledge with occupational therapy practice. Through fieldwork, students develop clinical reasoning, professional behaviors, communication skills, and competence in the occupational therapy process.</w:t>
      </w:r>
    </w:p>
    <w:p w14:paraId="0AD52A71" w14:textId="77777777" w:rsidR="00CA30BF" w:rsidRPr="003B0975" w:rsidRDefault="00CA30BF" w:rsidP="003B0975">
      <w:pPr>
        <w:spacing w:before="100" w:beforeAutospacing="1" w:after="100" w:afterAutospacing="1" w:line="360" w:lineRule="auto"/>
        <w:rPr>
          <w:rFonts w:ascii="Arial" w:eastAsia="Times New Roman" w:hAnsi="Arial" w:cs="Arial"/>
          <w:sz w:val="24"/>
          <w:szCs w:val="24"/>
        </w:rPr>
      </w:pPr>
      <w:r w:rsidRPr="003B0975">
        <w:rPr>
          <w:rFonts w:ascii="Arial" w:eastAsia="Times New Roman" w:hAnsi="Arial" w:cs="Arial"/>
          <w:sz w:val="24"/>
          <w:szCs w:val="24"/>
        </w:rPr>
        <w:t>Fieldwork experiences are completed in a variety of traditional and emerging practice settings and populations consistent with the OTA curriculum. Students are expected to comply with all OTA Program requirements and the policies, schedules, procedures, and professional expectations of their assigned fieldwork sites.</w:t>
      </w:r>
    </w:p>
    <w:p w14:paraId="2B515F8B" w14:textId="77777777" w:rsidR="00CA30BF" w:rsidRPr="003B0975" w:rsidRDefault="00CA30BF" w:rsidP="003B0975">
      <w:pPr>
        <w:spacing w:before="100" w:beforeAutospacing="1" w:after="100" w:afterAutospacing="1" w:line="360" w:lineRule="auto"/>
        <w:outlineLvl w:val="2"/>
        <w:rPr>
          <w:rFonts w:ascii="Arial" w:eastAsia="Times New Roman" w:hAnsi="Arial" w:cs="Arial"/>
          <w:b/>
          <w:bCs/>
          <w:sz w:val="24"/>
          <w:szCs w:val="24"/>
          <w:u w:val="single"/>
        </w:rPr>
      </w:pPr>
      <w:r w:rsidRPr="003B0975">
        <w:rPr>
          <w:rFonts w:ascii="Arial" w:eastAsia="Times New Roman" w:hAnsi="Arial" w:cs="Arial"/>
          <w:b/>
          <w:bCs/>
          <w:sz w:val="24"/>
          <w:szCs w:val="24"/>
          <w:u w:val="single"/>
        </w:rPr>
        <w:t>Level I Fieldwork</w:t>
      </w:r>
    </w:p>
    <w:p w14:paraId="6FB32D14" w14:textId="77777777" w:rsidR="003B0975" w:rsidRPr="003B0975" w:rsidRDefault="003B0975" w:rsidP="003B0975">
      <w:pPr>
        <w:spacing w:line="360" w:lineRule="auto"/>
        <w:rPr>
          <w:rFonts w:ascii="Arial" w:eastAsia="Times New Roman" w:hAnsi="Arial" w:cs="Arial"/>
          <w:sz w:val="24"/>
          <w:szCs w:val="24"/>
        </w:rPr>
      </w:pPr>
      <w:r w:rsidRPr="003B0975">
        <w:rPr>
          <w:rFonts w:ascii="Arial" w:eastAsia="Times New Roman" w:hAnsi="Arial" w:cs="Arial"/>
          <w:sz w:val="24"/>
          <w:szCs w:val="24"/>
        </w:rPr>
        <w:t>Level I Fieldwork is designed to enrich academic coursework through directed observation, participation, reflection, and application of knowledge and skills related to the occupational therapy process. Level I Fieldwork provides opportunities for students to develop professional behaviors and apply clinical reasoning under appropriate supervision. Level I Fieldwork may not be substituted for any portion of Level II Fieldwork, and student performance is formally evaluated.</w:t>
      </w:r>
    </w:p>
    <w:p w14:paraId="47D539E6" w14:textId="77777777" w:rsidR="003B0975" w:rsidRPr="003B0975" w:rsidRDefault="003B0975" w:rsidP="003B0975">
      <w:pPr>
        <w:spacing w:line="360" w:lineRule="auto"/>
        <w:rPr>
          <w:rFonts w:ascii="Arial" w:eastAsia="Times New Roman" w:hAnsi="Arial" w:cs="Arial"/>
          <w:sz w:val="24"/>
          <w:szCs w:val="24"/>
        </w:rPr>
      </w:pPr>
      <w:r w:rsidRPr="003B0975">
        <w:rPr>
          <w:rFonts w:ascii="Arial" w:eastAsia="Times New Roman" w:hAnsi="Arial" w:cs="Arial"/>
          <w:sz w:val="24"/>
          <w:szCs w:val="24"/>
        </w:rPr>
        <w:t>The SWCC OTA Program includes two Level I Fieldwork experiences:</w:t>
      </w:r>
    </w:p>
    <w:p w14:paraId="5A1AFA1B" w14:textId="77777777" w:rsidR="003B0975" w:rsidRPr="003B0975" w:rsidRDefault="003B0975" w:rsidP="003B0975">
      <w:pPr>
        <w:numPr>
          <w:ilvl w:val="0"/>
          <w:numId w:val="31"/>
        </w:numPr>
        <w:spacing w:line="360" w:lineRule="auto"/>
        <w:rPr>
          <w:rFonts w:ascii="Arial" w:eastAsia="Times New Roman" w:hAnsi="Arial" w:cs="Arial"/>
          <w:sz w:val="24"/>
          <w:szCs w:val="24"/>
        </w:rPr>
      </w:pPr>
      <w:r w:rsidRPr="003B0975">
        <w:rPr>
          <w:rFonts w:ascii="Arial" w:eastAsia="Times New Roman" w:hAnsi="Arial" w:cs="Arial"/>
          <w:sz w:val="24"/>
          <w:szCs w:val="24"/>
        </w:rPr>
        <w:t xml:space="preserve">Summer Term – OCT 190, Coordinated Practice in Occupational Therapy I: Students complete 75 hours of fieldwork in a psychosocial-based setting. </w:t>
      </w:r>
    </w:p>
    <w:p w14:paraId="57F9B792" w14:textId="77777777" w:rsidR="003B0975" w:rsidRPr="003B0975" w:rsidRDefault="003B0975" w:rsidP="003B0975">
      <w:pPr>
        <w:numPr>
          <w:ilvl w:val="0"/>
          <w:numId w:val="31"/>
        </w:numPr>
        <w:spacing w:line="360" w:lineRule="auto"/>
        <w:rPr>
          <w:rFonts w:ascii="Arial" w:eastAsia="Times New Roman" w:hAnsi="Arial" w:cs="Arial"/>
          <w:sz w:val="24"/>
          <w:szCs w:val="24"/>
        </w:rPr>
      </w:pPr>
      <w:r w:rsidRPr="003B0975">
        <w:rPr>
          <w:rFonts w:ascii="Arial" w:eastAsia="Times New Roman" w:hAnsi="Arial" w:cs="Arial"/>
          <w:sz w:val="24"/>
          <w:szCs w:val="24"/>
        </w:rPr>
        <w:t>Second-Year Fall Semester – OCT 190, Coordinated Practice in Occupational Therapy II: Students complete 75 hours of fieldwork divided between two clinical sites (approximately 37.5 hours at each site) to provide experience with different practice settings and/or populations.</w:t>
      </w:r>
    </w:p>
    <w:p w14:paraId="23FE6A87" w14:textId="77777777" w:rsidR="003B0975" w:rsidRPr="003B0975" w:rsidRDefault="003B0975" w:rsidP="003B0975">
      <w:pPr>
        <w:spacing w:line="360" w:lineRule="auto"/>
        <w:rPr>
          <w:rFonts w:ascii="Arial" w:eastAsia="Times New Roman" w:hAnsi="Arial" w:cs="Arial"/>
          <w:b/>
          <w:bCs/>
          <w:sz w:val="24"/>
          <w:szCs w:val="24"/>
        </w:rPr>
      </w:pPr>
    </w:p>
    <w:p w14:paraId="0A697225" w14:textId="77777777" w:rsidR="003B0975" w:rsidRDefault="003B0975" w:rsidP="0032156F">
      <w:pPr>
        <w:spacing w:line="240" w:lineRule="auto"/>
        <w:rPr>
          <w:rFonts w:ascii="Arial" w:hAnsi="Arial" w:cs="Arial"/>
          <w:b/>
          <w:bCs/>
          <w:sz w:val="24"/>
          <w:szCs w:val="24"/>
          <w:u w:val="single"/>
        </w:rPr>
      </w:pPr>
    </w:p>
    <w:p w14:paraId="506EDE01" w14:textId="77777777" w:rsidR="00CA30BF" w:rsidRDefault="00CA30BF" w:rsidP="0032156F">
      <w:pPr>
        <w:spacing w:line="240" w:lineRule="auto"/>
        <w:rPr>
          <w:rFonts w:ascii="Arial" w:hAnsi="Arial" w:cs="Arial"/>
          <w:b/>
          <w:bCs/>
          <w:sz w:val="24"/>
          <w:szCs w:val="24"/>
          <w:u w:val="single"/>
        </w:rPr>
      </w:pPr>
    </w:p>
    <w:p w14:paraId="5DA53DAF" w14:textId="77777777" w:rsidR="003B0975" w:rsidRPr="003B0975" w:rsidRDefault="003B0975" w:rsidP="003B0975">
      <w:pPr>
        <w:spacing w:before="100" w:beforeAutospacing="1" w:after="100" w:afterAutospacing="1" w:line="360" w:lineRule="auto"/>
        <w:jc w:val="both"/>
        <w:outlineLvl w:val="2"/>
        <w:rPr>
          <w:rFonts w:ascii="Arial" w:eastAsia="Times New Roman" w:hAnsi="Arial" w:cs="Arial"/>
          <w:b/>
          <w:bCs/>
          <w:sz w:val="24"/>
          <w:szCs w:val="24"/>
          <w:u w:val="single"/>
        </w:rPr>
      </w:pPr>
      <w:r w:rsidRPr="003B0975">
        <w:rPr>
          <w:rFonts w:ascii="Arial" w:eastAsia="Times New Roman" w:hAnsi="Arial" w:cs="Arial"/>
          <w:b/>
          <w:bCs/>
          <w:sz w:val="24"/>
          <w:szCs w:val="24"/>
          <w:u w:val="single"/>
        </w:rPr>
        <w:lastRenderedPageBreak/>
        <w:t>Level II Fieldwork</w:t>
      </w:r>
    </w:p>
    <w:p w14:paraId="273C525E"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sz w:val="24"/>
          <w:szCs w:val="24"/>
        </w:rPr>
        <w:t>Level II Fieldwork provides students with opportunities to integrate and apply the knowledge, skills, clinical reasoning, and professional behaviors developed throughout the OTA curriculum. The goal of Level II Fieldwork is to develop competent, entry-level occupational therapy assistants prepared to practice as generalists.</w:t>
      </w:r>
    </w:p>
    <w:p w14:paraId="5030BA49"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sz w:val="24"/>
          <w:szCs w:val="24"/>
        </w:rPr>
        <w:t xml:space="preserve">Following successful completion of the required academic coursework and Level I Fieldwork experiences, students complete </w:t>
      </w:r>
      <w:r w:rsidRPr="003B0975">
        <w:rPr>
          <w:rFonts w:ascii="Arial" w:eastAsia="Times New Roman" w:hAnsi="Arial" w:cs="Arial"/>
          <w:b/>
          <w:bCs/>
          <w:sz w:val="24"/>
          <w:szCs w:val="24"/>
        </w:rPr>
        <w:t>16 weeks of Level II Fieldwork</w:t>
      </w:r>
      <w:r w:rsidRPr="003B0975">
        <w:rPr>
          <w:rFonts w:ascii="Arial" w:eastAsia="Times New Roman" w:hAnsi="Arial" w:cs="Arial"/>
          <w:sz w:val="24"/>
          <w:szCs w:val="24"/>
        </w:rPr>
        <w:t xml:space="preserve"> during the final semester of the program. Level II Fieldwork consists of two full-time, eight-week experiences:</w:t>
      </w:r>
    </w:p>
    <w:p w14:paraId="78677010" w14:textId="4A218082" w:rsidR="003B0975" w:rsidRPr="003B0975" w:rsidRDefault="003B0975" w:rsidP="003B0975">
      <w:pPr>
        <w:numPr>
          <w:ilvl w:val="0"/>
          <w:numId w:val="32"/>
        </w:num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b/>
          <w:bCs/>
          <w:sz w:val="24"/>
          <w:szCs w:val="24"/>
        </w:rPr>
        <w:t>OCT 290 – Coordinated Practice in Occupational Therapy III:</w:t>
      </w:r>
      <w:r w:rsidRPr="003B0975">
        <w:rPr>
          <w:rFonts w:ascii="Arial" w:eastAsia="Times New Roman" w:hAnsi="Arial" w:cs="Arial"/>
          <w:sz w:val="24"/>
          <w:szCs w:val="24"/>
        </w:rPr>
        <w:t xml:space="preserve"> eight-week full-time Level II Fieldwork experience. </w:t>
      </w:r>
    </w:p>
    <w:p w14:paraId="33430515" w14:textId="05643604" w:rsidR="003B0975" w:rsidRPr="003B0975" w:rsidRDefault="003B0975" w:rsidP="003B0975">
      <w:pPr>
        <w:numPr>
          <w:ilvl w:val="0"/>
          <w:numId w:val="32"/>
        </w:num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b/>
          <w:bCs/>
          <w:sz w:val="24"/>
          <w:szCs w:val="24"/>
        </w:rPr>
        <w:t>OCT 290 – Coordinated Practice in Occupational Therapy IV:</w:t>
      </w:r>
      <w:r w:rsidRPr="003B0975">
        <w:rPr>
          <w:rFonts w:ascii="Arial" w:eastAsia="Times New Roman" w:hAnsi="Arial" w:cs="Arial"/>
          <w:sz w:val="24"/>
          <w:szCs w:val="24"/>
        </w:rPr>
        <w:t xml:space="preserve"> eight-week full-time Level II Fieldwork experience. </w:t>
      </w:r>
    </w:p>
    <w:p w14:paraId="2D26C66E"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sz w:val="24"/>
          <w:szCs w:val="24"/>
        </w:rPr>
        <w:t>Level II Fieldwork placements provide students with opportunities to develop competence in a variety of occupational therapy practice settings and populations. Students are supervised by qualified fieldwork educators in accordance with ACOTE requirements and the policies of the assigned fieldwork site.</w:t>
      </w:r>
    </w:p>
    <w:p w14:paraId="43972E98"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sz w:val="24"/>
          <w:szCs w:val="24"/>
        </w:rPr>
        <w:t xml:space="preserve">Students must successfully complete all required Level II Fieldwork experiences and must complete Level II Fieldwork within </w:t>
      </w:r>
      <w:r w:rsidRPr="003B0975">
        <w:rPr>
          <w:rFonts w:ascii="Arial" w:eastAsia="Times New Roman" w:hAnsi="Arial" w:cs="Arial"/>
          <w:b/>
          <w:bCs/>
          <w:sz w:val="24"/>
          <w:szCs w:val="24"/>
        </w:rPr>
        <w:t>18 months following completion of the academic portion of the program</w:t>
      </w:r>
      <w:r w:rsidRPr="003B0975">
        <w:rPr>
          <w:rFonts w:ascii="Arial" w:eastAsia="Times New Roman" w:hAnsi="Arial" w:cs="Arial"/>
          <w:sz w:val="24"/>
          <w:szCs w:val="24"/>
        </w:rPr>
        <w:t>.</w:t>
      </w:r>
    </w:p>
    <w:p w14:paraId="210DD517" w14:textId="77777777" w:rsidR="003B0975" w:rsidRPr="003B0975" w:rsidRDefault="003B0975" w:rsidP="003B0975">
      <w:pPr>
        <w:spacing w:before="100" w:beforeAutospacing="1" w:after="100" w:afterAutospacing="1" w:line="360" w:lineRule="auto"/>
        <w:jc w:val="both"/>
        <w:outlineLvl w:val="2"/>
        <w:rPr>
          <w:rFonts w:ascii="Arial" w:eastAsia="Times New Roman" w:hAnsi="Arial" w:cs="Arial"/>
          <w:b/>
          <w:bCs/>
          <w:sz w:val="24"/>
          <w:szCs w:val="24"/>
        </w:rPr>
      </w:pPr>
      <w:r w:rsidRPr="003B0975">
        <w:rPr>
          <w:rFonts w:ascii="Arial" w:eastAsia="Times New Roman" w:hAnsi="Arial" w:cs="Arial"/>
          <w:b/>
          <w:bCs/>
          <w:sz w:val="24"/>
          <w:szCs w:val="24"/>
        </w:rPr>
        <w:t>THE FIELDWORK ASSIGNMENT PROCESS</w:t>
      </w:r>
    </w:p>
    <w:p w14:paraId="2AB499A4"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b/>
          <w:bCs/>
          <w:sz w:val="24"/>
          <w:szCs w:val="24"/>
        </w:rPr>
        <w:t>Level I Fieldwork:</w:t>
      </w:r>
      <w:r w:rsidRPr="003B0975">
        <w:rPr>
          <w:rFonts w:ascii="Arial" w:eastAsia="Times New Roman" w:hAnsi="Arial" w:cs="Arial"/>
          <w:sz w:val="24"/>
          <w:szCs w:val="24"/>
        </w:rPr>
        <w:t xml:space="preserve"> Level I Fieldwork sites are assigned by the Academic Fieldwork Coordinator (AFWC) based on course objectives, available placements, and appropriate learning opportunities. Students will receive information regarding their assigned site and are responsible for contacting the site as directed to confirm schedules and other placement requirements.</w:t>
      </w:r>
    </w:p>
    <w:p w14:paraId="6D76EA96"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b/>
          <w:bCs/>
          <w:sz w:val="24"/>
          <w:szCs w:val="24"/>
        </w:rPr>
        <w:lastRenderedPageBreak/>
        <w:t>Level II Fieldwork:</w:t>
      </w:r>
      <w:r w:rsidRPr="003B0975">
        <w:rPr>
          <w:rFonts w:ascii="Arial" w:eastAsia="Times New Roman" w:hAnsi="Arial" w:cs="Arial"/>
          <w:sz w:val="24"/>
          <w:szCs w:val="24"/>
        </w:rPr>
        <w:t xml:space="preserve"> Level II Fieldwork placements are coordinated by the AFWC during the fall semester for the following spring semester. Students complete two eight-week Level II Fieldwork experiences. Placements are selected based on available sites, program requirements, student educational needs, and opportunities to provide experience with a variety of practice settings and populations.</w:t>
      </w:r>
    </w:p>
    <w:p w14:paraId="06127DAC"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sz w:val="24"/>
          <w:szCs w:val="24"/>
        </w:rPr>
        <w:t>Fieldwork placement availability is limited, and students may be required to travel outside the College service area or temporarily relocate to complete required experiences. Students should approach fieldwork as an opportunity to expand their clinical knowledge, professional skills, and experience with diverse practice settings and populations.</w:t>
      </w:r>
    </w:p>
    <w:p w14:paraId="0E6BE8A8"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sz w:val="24"/>
          <w:szCs w:val="24"/>
        </w:rPr>
        <w:t>Once placements are confirmed, students will receive available information regarding the assigned facility, including scheduling, dress code, clinical requirements, and other site-specific expectations.</w:t>
      </w:r>
    </w:p>
    <w:p w14:paraId="5CC93F35" w14:textId="77777777" w:rsidR="003B0975" w:rsidRPr="003B0975" w:rsidRDefault="003B0975" w:rsidP="003B0975">
      <w:pPr>
        <w:spacing w:before="100" w:beforeAutospacing="1" w:after="100" w:afterAutospacing="1" w:line="360" w:lineRule="auto"/>
        <w:jc w:val="both"/>
        <w:outlineLvl w:val="2"/>
        <w:rPr>
          <w:rFonts w:ascii="Arial" w:eastAsia="Times New Roman" w:hAnsi="Arial" w:cs="Arial"/>
          <w:b/>
          <w:bCs/>
          <w:sz w:val="24"/>
          <w:szCs w:val="24"/>
        </w:rPr>
      </w:pPr>
      <w:r w:rsidRPr="003B0975">
        <w:rPr>
          <w:rFonts w:ascii="Arial" w:eastAsia="Times New Roman" w:hAnsi="Arial" w:cs="Arial"/>
          <w:b/>
          <w:bCs/>
          <w:sz w:val="24"/>
          <w:szCs w:val="24"/>
        </w:rPr>
        <w:t>CONSIDERATIONS FOR LEVEL II FIELDWORK</w:t>
      </w:r>
    </w:p>
    <w:p w14:paraId="2F8ACDB7"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sz w:val="24"/>
          <w:szCs w:val="24"/>
        </w:rPr>
        <w:t>Students should plan carefully for the time, financial, transportation, housing, and personal responsibilities associated with Level II Fieldwork. Students are responsible for expenses related to fieldwork, which may include transportation, housing, meals, professional attire, clinical compliance requirements, and other personal expenses.</w:t>
      </w:r>
    </w:p>
    <w:p w14:paraId="7B02A9D0"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b/>
          <w:bCs/>
          <w:sz w:val="24"/>
          <w:szCs w:val="24"/>
        </w:rPr>
        <w:t>Attendance and Scheduling:</w:t>
      </w:r>
      <w:r w:rsidRPr="003B0975">
        <w:rPr>
          <w:rFonts w:ascii="Arial" w:eastAsia="Times New Roman" w:hAnsi="Arial" w:cs="Arial"/>
          <w:sz w:val="24"/>
          <w:szCs w:val="24"/>
        </w:rPr>
        <w:t xml:space="preserve"> Students are expected to follow the schedule, attendance requirements, working hours, holidays, and other policies of the assigned fieldwork site. Absences should be communicated promptly and handled according to OTA Program and fieldwork site requirements. Make-up time may be required.</w:t>
      </w:r>
    </w:p>
    <w:p w14:paraId="30398394"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b/>
          <w:bCs/>
          <w:sz w:val="24"/>
          <w:szCs w:val="24"/>
        </w:rPr>
        <w:t>Housing and Transportation:</w:t>
      </w:r>
      <w:r w:rsidRPr="003B0975">
        <w:rPr>
          <w:rFonts w:ascii="Arial" w:eastAsia="Times New Roman" w:hAnsi="Arial" w:cs="Arial"/>
          <w:sz w:val="24"/>
          <w:szCs w:val="24"/>
        </w:rPr>
        <w:t xml:space="preserve"> Students are responsible for arranging reliable transportation and, when necessary, housing for fieldwork experiences. Fieldwork sites or OTA faculty may provide available resources or suggestions; however, securing transportation and housing remains the responsibility of the student.</w:t>
      </w:r>
    </w:p>
    <w:p w14:paraId="297997B7"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b/>
          <w:bCs/>
          <w:sz w:val="24"/>
          <w:szCs w:val="24"/>
        </w:rPr>
        <w:lastRenderedPageBreak/>
        <w:t>Fieldwork Site Changes:</w:t>
      </w:r>
      <w:r w:rsidRPr="003B0975">
        <w:rPr>
          <w:rFonts w:ascii="Arial" w:eastAsia="Times New Roman" w:hAnsi="Arial" w:cs="Arial"/>
          <w:sz w:val="24"/>
          <w:szCs w:val="24"/>
        </w:rPr>
        <w:t xml:space="preserve"> Once a fieldwork placement has been confirmed, changes will generally be made only when necessary due to circumstances affecting the availability or appropriateness of the placement. If a fieldwork site cancels a confirmed placement, the AFWC will work with the student to identify an appropriate alternative placement.</w:t>
      </w:r>
    </w:p>
    <w:p w14:paraId="38BDFDE1"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b/>
          <w:bCs/>
          <w:sz w:val="24"/>
          <w:szCs w:val="24"/>
        </w:rPr>
        <w:t>New Fieldwork Sites:</w:t>
      </w:r>
      <w:r w:rsidRPr="003B0975">
        <w:rPr>
          <w:rFonts w:ascii="Arial" w:eastAsia="Times New Roman" w:hAnsi="Arial" w:cs="Arial"/>
          <w:sz w:val="24"/>
          <w:szCs w:val="24"/>
        </w:rPr>
        <w:t xml:space="preserve"> Students who are interested in a potential fieldwork site that does not have an existing affiliation with SWCC should discuss the site with the AFWC. Students should not independently arrange or make commitments regarding fieldwork placements. The AFWC will determine whether the site is appropriate and whether an affiliation agreement can be established.</w:t>
      </w:r>
    </w:p>
    <w:p w14:paraId="6BC175A1" w14:textId="77777777" w:rsidR="003B0975" w:rsidRPr="003B0975" w:rsidRDefault="003B0975" w:rsidP="003B0975">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b/>
          <w:bCs/>
          <w:sz w:val="24"/>
          <w:szCs w:val="24"/>
        </w:rPr>
        <w:t>Conflict of Interest:</w:t>
      </w:r>
      <w:r w:rsidRPr="003B0975">
        <w:rPr>
          <w:rFonts w:ascii="Arial" w:eastAsia="Times New Roman" w:hAnsi="Arial" w:cs="Arial"/>
          <w:sz w:val="24"/>
          <w:szCs w:val="24"/>
        </w:rPr>
        <w:t xml:space="preserve"> Students should disclose any actual or potential conflict of interest involving a proposed fieldwork placement to the AFWC. Students generally will not be assigned to a setting in which a close personal or family relationship could interfere with appropriate supervision, evaluation, or the integrity of the educational experience.</w:t>
      </w:r>
    </w:p>
    <w:p w14:paraId="015AF813" w14:textId="455B3892" w:rsidR="00CA30BF" w:rsidRPr="00B44548" w:rsidRDefault="003B0975" w:rsidP="00B44548">
      <w:pPr>
        <w:spacing w:before="100" w:beforeAutospacing="1" w:after="100" w:afterAutospacing="1" w:line="360" w:lineRule="auto"/>
        <w:jc w:val="both"/>
        <w:rPr>
          <w:rFonts w:ascii="Arial" w:eastAsia="Times New Roman" w:hAnsi="Arial" w:cs="Arial"/>
          <w:sz w:val="24"/>
          <w:szCs w:val="24"/>
        </w:rPr>
      </w:pPr>
      <w:r w:rsidRPr="003B0975">
        <w:rPr>
          <w:rFonts w:ascii="Arial" w:eastAsia="Times New Roman" w:hAnsi="Arial" w:cs="Arial"/>
          <w:sz w:val="24"/>
          <w:szCs w:val="24"/>
        </w:rPr>
        <w:t xml:space="preserve">Additional policies, procedures, and expectations related to fieldwork are provided in the </w:t>
      </w:r>
      <w:r w:rsidRPr="003B0975">
        <w:rPr>
          <w:rFonts w:ascii="Arial" w:eastAsia="Times New Roman" w:hAnsi="Arial" w:cs="Arial"/>
          <w:b/>
          <w:bCs/>
          <w:sz w:val="24"/>
          <w:szCs w:val="24"/>
        </w:rPr>
        <w:t>SWCC OTA Fieldwork Education Handbook</w:t>
      </w:r>
      <w:r w:rsidRPr="003B0975">
        <w:rPr>
          <w:rFonts w:ascii="Arial" w:eastAsia="Times New Roman" w:hAnsi="Arial" w:cs="Arial"/>
          <w:sz w:val="24"/>
          <w:szCs w:val="24"/>
        </w:rPr>
        <w:t>.</w:t>
      </w:r>
    </w:p>
    <w:p w14:paraId="4BC5BEF8" w14:textId="77777777" w:rsidR="00B44548" w:rsidRPr="00B44548" w:rsidRDefault="00B44548" w:rsidP="00B44548">
      <w:pPr>
        <w:spacing w:before="100" w:beforeAutospacing="1" w:after="100" w:afterAutospacing="1" w:line="360" w:lineRule="auto"/>
        <w:jc w:val="both"/>
        <w:outlineLvl w:val="2"/>
        <w:rPr>
          <w:rFonts w:ascii="Arial" w:eastAsia="Times New Roman" w:hAnsi="Arial" w:cs="Arial"/>
          <w:b/>
          <w:bCs/>
          <w:sz w:val="24"/>
          <w:szCs w:val="24"/>
          <w:u w:val="single"/>
        </w:rPr>
      </w:pPr>
      <w:r w:rsidRPr="00B44548">
        <w:rPr>
          <w:rFonts w:ascii="Arial" w:eastAsia="Times New Roman" w:hAnsi="Arial" w:cs="Arial"/>
          <w:b/>
          <w:bCs/>
          <w:sz w:val="24"/>
          <w:szCs w:val="24"/>
          <w:u w:val="single"/>
        </w:rPr>
        <w:t>EVALUATION OF PERFORMANCE</w:t>
      </w:r>
    </w:p>
    <w:p w14:paraId="7C3C0B47" w14:textId="77777777" w:rsidR="00B44548" w:rsidRPr="00B44548" w:rsidRDefault="00B44548" w:rsidP="00B44548">
      <w:pPr>
        <w:spacing w:before="100" w:beforeAutospacing="1" w:after="100" w:afterAutospacing="1" w:line="360" w:lineRule="auto"/>
        <w:jc w:val="both"/>
        <w:rPr>
          <w:rFonts w:ascii="Arial" w:eastAsia="Times New Roman" w:hAnsi="Arial" w:cs="Arial"/>
          <w:sz w:val="24"/>
          <w:szCs w:val="24"/>
        </w:rPr>
      </w:pPr>
      <w:r w:rsidRPr="00B44548">
        <w:rPr>
          <w:rFonts w:ascii="Arial" w:eastAsia="Times New Roman" w:hAnsi="Arial" w:cs="Arial"/>
          <w:b/>
          <w:bCs/>
          <w:sz w:val="24"/>
          <w:szCs w:val="24"/>
        </w:rPr>
        <w:t>Level I Fieldwork</w:t>
      </w:r>
    </w:p>
    <w:p w14:paraId="2689A52C" w14:textId="77777777" w:rsidR="00B44548" w:rsidRPr="00B44548" w:rsidRDefault="00B44548" w:rsidP="00B44548">
      <w:pPr>
        <w:spacing w:before="100" w:beforeAutospacing="1" w:after="100" w:afterAutospacing="1" w:line="360" w:lineRule="auto"/>
        <w:jc w:val="both"/>
        <w:rPr>
          <w:rFonts w:ascii="Arial" w:eastAsia="Times New Roman" w:hAnsi="Arial" w:cs="Arial"/>
          <w:sz w:val="24"/>
          <w:szCs w:val="24"/>
        </w:rPr>
      </w:pPr>
      <w:r w:rsidRPr="00B44548">
        <w:rPr>
          <w:rFonts w:ascii="Arial" w:eastAsia="Times New Roman" w:hAnsi="Arial" w:cs="Arial"/>
          <w:sz w:val="24"/>
          <w:szCs w:val="24"/>
        </w:rPr>
        <w:t xml:space="preserve">Student performance during Level I Fieldwork is evaluated using the </w:t>
      </w:r>
      <w:r w:rsidRPr="00B44548">
        <w:rPr>
          <w:rFonts w:ascii="Arial" w:eastAsia="Times New Roman" w:hAnsi="Arial" w:cs="Arial"/>
          <w:i/>
          <w:iCs/>
          <w:sz w:val="24"/>
          <w:szCs w:val="24"/>
        </w:rPr>
        <w:t>Philadelphia Region Fieldwork Consortium Level I Student Evaluation</w:t>
      </w:r>
      <w:r w:rsidRPr="00B44548">
        <w:rPr>
          <w:rFonts w:ascii="Arial" w:eastAsia="Times New Roman" w:hAnsi="Arial" w:cs="Arial"/>
          <w:sz w:val="24"/>
          <w:szCs w:val="24"/>
        </w:rPr>
        <w:t xml:space="preserve"> or other currently approved evaluation form. Performance is evaluated as satisfactory or unsatisfactory, and the course grade is reported as </w:t>
      </w:r>
      <w:r w:rsidRPr="00B44548">
        <w:rPr>
          <w:rFonts w:ascii="Arial" w:eastAsia="Times New Roman" w:hAnsi="Arial" w:cs="Arial"/>
          <w:b/>
          <w:bCs/>
          <w:sz w:val="24"/>
          <w:szCs w:val="24"/>
        </w:rPr>
        <w:t>Pass (P) or Fail (F)</w:t>
      </w:r>
      <w:r w:rsidRPr="00B44548">
        <w:rPr>
          <w:rFonts w:ascii="Arial" w:eastAsia="Times New Roman" w:hAnsi="Arial" w:cs="Arial"/>
          <w:sz w:val="24"/>
          <w:szCs w:val="24"/>
        </w:rPr>
        <w:t>. The Fieldwork Educator will review the evaluation with the student at the completion of the experience. The evaluation must be completed and signed by both the Fieldwork Educator and student.</w:t>
      </w:r>
    </w:p>
    <w:p w14:paraId="09923E90" w14:textId="77777777" w:rsidR="00B44548" w:rsidRPr="00B44548" w:rsidRDefault="00B44548" w:rsidP="00B44548">
      <w:pPr>
        <w:spacing w:before="100" w:beforeAutospacing="1" w:after="100" w:afterAutospacing="1" w:line="360" w:lineRule="auto"/>
        <w:jc w:val="both"/>
        <w:rPr>
          <w:rFonts w:ascii="Arial" w:eastAsia="Times New Roman" w:hAnsi="Arial" w:cs="Arial"/>
          <w:sz w:val="24"/>
          <w:szCs w:val="24"/>
        </w:rPr>
      </w:pPr>
      <w:r w:rsidRPr="00B44548">
        <w:rPr>
          <w:rFonts w:ascii="Arial" w:eastAsia="Times New Roman" w:hAnsi="Arial" w:cs="Arial"/>
          <w:b/>
          <w:bCs/>
          <w:sz w:val="24"/>
          <w:szCs w:val="24"/>
        </w:rPr>
        <w:t>Level II Fieldwork</w:t>
      </w:r>
    </w:p>
    <w:p w14:paraId="332D6858" w14:textId="33F1C3D2" w:rsidR="00CA30BF" w:rsidRPr="00B44548" w:rsidRDefault="00B44548" w:rsidP="00B44548">
      <w:pPr>
        <w:spacing w:before="100" w:beforeAutospacing="1" w:after="100" w:afterAutospacing="1" w:line="360" w:lineRule="auto"/>
        <w:jc w:val="both"/>
        <w:rPr>
          <w:rFonts w:ascii="Arial" w:eastAsia="Times New Roman" w:hAnsi="Arial" w:cs="Arial"/>
          <w:sz w:val="24"/>
          <w:szCs w:val="24"/>
        </w:rPr>
      </w:pPr>
      <w:r w:rsidRPr="00B44548">
        <w:rPr>
          <w:rFonts w:ascii="Arial" w:eastAsia="Times New Roman" w:hAnsi="Arial" w:cs="Arial"/>
          <w:sz w:val="24"/>
          <w:szCs w:val="24"/>
        </w:rPr>
        <w:t xml:space="preserve">Student performance during Level II Fieldwork is evaluated using the </w:t>
      </w:r>
      <w:r w:rsidRPr="00B44548">
        <w:rPr>
          <w:rFonts w:ascii="Arial" w:eastAsia="Times New Roman" w:hAnsi="Arial" w:cs="Arial"/>
          <w:i/>
          <w:iCs/>
          <w:sz w:val="24"/>
          <w:szCs w:val="24"/>
        </w:rPr>
        <w:t>AOTA Fieldwork Performance Evaluation for the Occupational Therapy Assistant Student (FWPE)</w:t>
      </w:r>
      <w:r w:rsidRPr="00B44548">
        <w:rPr>
          <w:rFonts w:ascii="Arial" w:eastAsia="Times New Roman" w:hAnsi="Arial" w:cs="Arial"/>
          <w:sz w:val="24"/>
          <w:szCs w:val="24"/>
        </w:rPr>
        <w:t xml:space="preserve"> or other </w:t>
      </w:r>
      <w:r w:rsidRPr="00B44548">
        <w:rPr>
          <w:rFonts w:ascii="Arial" w:eastAsia="Times New Roman" w:hAnsi="Arial" w:cs="Arial"/>
          <w:sz w:val="24"/>
          <w:szCs w:val="24"/>
        </w:rPr>
        <w:lastRenderedPageBreak/>
        <w:t xml:space="preserve">currently approved evaluation instrument. The Fieldwork Educator provides feedback regarding student performance throughout the experience, including a formal midterm and final evaluation. The course grade is reported as </w:t>
      </w:r>
      <w:r w:rsidRPr="00B44548">
        <w:rPr>
          <w:rFonts w:ascii="Arial" w:eastAsia="Times New Roman" w:hAnsi="Arial" w:cs="Arial"/>
          <w:b/>
          <w:bCs/>
          <w:sz w:val="24"/>
          <w:szCs w:val="24"/>
        </w:rPr>
        <w:t>Pass (P) or Fail (F)</w:t>
      </w:r>
      <w:r w:rsidRPr="00B44548">
        <w:rPr>
          <w:rFonts w:ascii="Arial" w:eastAsia="Times New Roman" w:hAnsi="Arial" w:cs="Arial"/>
          <w:sz w:val="24"/>
          <w:szCs w:val="24"/>
        </w:rPr>
        <w:t>.</w:t>
      </w:r>
    </w:p>
    <w:p w14:paraId="4BC87CDE" w14:textId="77777777" w:rsidR="00D62BCC" w:rsidRPr="00B44548" w:rsidRDefault="00D62BCC" w:rsidP="00B44548">
      <w:pPr>
        <w:spacing w:before="100" w:beforeAutospacing="1" w:after="100" w:afterAutospacing="1" w:line="360" w:lineRule="auto"/>
        <w:jc w:val="both"/>
        <w:outlineLvl w:val="2"/>
        <w:rPr>
          <w:rFonts w:ascii="Arial" w:eastAsia="Times New Roman" w:hAnsi="Arial" w:cs="Arial"/>
          <w:b/>
          <w:bCs/>
          <w:sz w:val="24"/>
          <w:szCs w:val="24"/>
        </w:rPr>
      </w:pPr>
      <w:r w:rsidRPr="00B44548">
        <w:rPr>
          <w:rFonts w:ascii="Arial" w:eastAsia="Times New Roman" w:hAnsi="Arial" w:cs="Arial"/>
          <w:b/>
          <w:bCs/>
          <w:sz w:val="24"/>
          <w:szCs w:val="24"/>
        </w:rPr>
        <w:t>FAILURE TO SUCCESSFULLY COMPLETE LEVEL II FIELDWORK</w:t>
      </w:r>
    </w:p>
    <w:p w14:paraId="0D76DE1A" w14:textId="77777777" w:rsidR="00771B49" w:rsidRPr="00771B49" w:rsidRDefault="00771B49" w:rsidP="00771B49">
      <w:pPr>
        <w:spacing w:before="100" w:beforeAutospacing="1" w:after="100" w:afterAutospacing="1" w:line="360" w:lineRule="auto"/>
        <w:jc w:val="both"/>
        <w:rPr>
          <w:rFonts w:ascii="Arial" w:eastAsia="Times New Roman" w:hAnsi="Arial" w:cs="Arial"/>
          <w:sz w:val="24"/>
          <w:szCs w:val="24"/>
        </w:rPr>
      </w:pPr>
      <w:r w:rsidRPr="00771B49">
        <w:rPr>
          <w:rFonts w:ascii="Arial" w:eastAsia="Times New Roman" w:hAnsi="Arial" w:cs="Arial"/>
          <w:sz w:val="24"/>
          <w:szCs w:val="24"/>
        </w:rPr>
        <w:t>The Fieldwork Educator is responsible for evaluating the student's performance and determining whether the student has demonstrated the competencies required for successful completion of the fieldwork experience.</w:t>
      </w:r>
    </w:p>
    <w:p w14:paraId="24334345" w14:textId="77777777" w:rsidR="00771B49" w:rsidRPr="00771B49" w:rsidRDefault="00771B49" w:rsidP="00771B49">
      <w:pPr>
        <w:spacing w:before="100" w:beforeAutospacing="1" w:after="100" w:afterAutospacing="1" w:line="360" w:lineRule="auto"/>
        <w:jc w:val="both"/>
        <w:rPr>
          <w:rFonts w:ascii="Arial" w:eastAsia="Times New Roman" w:hAnsi="Arial" w:cs="Arial"/>
          <w:sz w:val="24"/>
          <w:szCs w:val="24"/>
        </w:rPr>
      </w:pPr>
      <w:r w:rsidRPr="00771B49">
        <w:rPr>
          <w:rFonts w:ascii="Arial" w:eastAsia="Times New Roman" w:hAnsi="Arial" w:cs="Arial"/>
          <w:sz w:val="24"/>
          <w:szCs w:val="24"/>
        </w:rPr>
        <w:t>The Academic Fieldwork Coordinator (AFWC) will maintain communication with the student and Fieldwork Educator during Level II Fieldwork. When concerns regarding student performance arise, the AFWC will work with the student and Fieldwork Educator, as appropriate, to identify concerns, provide support, and determine appropriate next steps.</w:t>
      </w:r>
    </w:p>
    <w:p w14:paraId="5DA86DE7" w14:textId="77777777" w:rsidR="00771B49" w:rsidRPr="00771B49" w:rsidRDefault="00771B49" w:rsidP="00771B49">
      <w:pPr>
        <w:spacing w:before="100" w:beforeAutospacing="1" w:after="100" w:afterAutospacing="1" w:line="360" w:lineRule="auto"/>
        <w:jc w:val="both"/>
        <w:rPr>
          <w:rFonts w:ascii="Arial" w:eastAsia="Times New Roman" w:hAnsi="Arial" w:cs="Arial"/>
          <w:sz w:val="24"/>
          <w:szCs w:val="24"/>
        </w:rPr>
      </w:pPr>
      <w:r w:rsidRPr="00771B49">
        <w:rPr>
          <w:rFonts w:ascii="Arial" w:eastAsia="Times New Roman" w:hAnsi="Arial" w:cs="Arial"/>
          <w:b/>
          <w:bCs/>
          <w:sz w:val="24"/>
          <w:szCs w:val="24"/>
        </w:rPr>
        <w:t>Failure to successfully complete a required Level II Fieldwork experience will result in dismissal from the OTA Program.</w:t>
      </w:r>
      <w:r w:rsidRPr="00771B49">
        <w:rPr>
          <w:rFonts w:ascii="Arial" w:eastAsia="Times New Roman" w:hAnsi="Arial" w:cs="Arial"/>
          <w:sz w:val="24"/>
          <w:szCs w:val="24"/>
        </w:rPr>
        <w:t xml:space="preserve"> Students dismissed for an unsuccessful Level II Fieldwork experience may be considered for readmission in accordance with the </w:t>
      </w:r>
      <w:r w:rsidRPr="00771B49">
        <w:rPr>
          <w:rFonts w:ascii="Arial" w:eastAsia="Times New Roman" w:hAnsi="Arial" w:cs="Arial"/>
          <w:b/>
          <w:bCs/>
          <w:sz w:val="24"/>
          <w:szCs w:val="24"/>
        </w:rPr>
        <w:t>Readmission to the OTA Program</w:t>
      </w:r>
      <w:r w:rsidRPr="00771B49">
        <w:rPr>
          <w:rFonts w:ascii="Arial" w:eastAsia="Times New Roman" w:hAnsi="Arial" w:cs="Arial"/>
          <w:sz w:val="24"/>
          <w:szCs w:val="24"/>
        </w:rPr>
        <w:t xml:space="preserve"> policy.</w:t>
      </w:r>
    </w:p>
    <w:p w14:paraId="218D2DD5" w14:textId="77777777" w:rsidR="00771B49" w:rsidRPr="00771B49" w:rsidRDefault="00771B49" w:rsidP="00771B49">
      <w:pPr>
        <w:spacing w:before="100" w:beforeAutospacing="1" w:after="100" w:afterAutospacing="1" w:line="360" w:lineRule="auto"/>
        <w:jc w:val="both"/>
        <w:rPr>
          <w:rFonts w:ascii="Arial" w:eastAsia="Times New Roman" w:hAnsi="Arial" w:cs="Arial"/>
          <w:sz w:val="24"/>
          <w:szCs w:val="24"/>
        </w:rPr>
      </w:pPr>
      <w:r w:rsidRPr="00771B49">
        <w:rPr>
          <w:rFonts w:ascii="Arial" w:eastAsia="Times New Roman" w:hAnsi="Arial" w:cs="Arial"/>
          <w:sz w:val="24"/>
          <w:szCs w:val="24"/>
        </w:rPr>
        <w:t>If readmission is approved, requirements for repeating the Level II Fieldwork experience, completing remediation, or repeating other coursework or learning experiences will be determined by the AFWC and Program Director based on the circumstances of the unsuccessful fieldwork experience and the student's readiness to resume the program.</w:t>
      </w:r>
    </w:p>
    <w:p w14:paraId="402401F8" w14:textId="77777777" w:rsidR="00771B49" w:rsidRPr="00771B49" w:rsidRDefault="00771B49" w:rsidP="00771B49">
      <w:pPr>
        <w:spacing w:before="100" w:beforeAutospacing="1" w:after="100" w:afterAutospacing="1" w:line="360" w:lineRule="auto"/>
        <w:jc w:val="both"/>
        <w:rPr>
          <w:rFonts w:ascii="Arial" w:eastAsia="Times New Roman" w:hAnsi="Arial" w:cs="Arial"/>
          <w:sz w:val="24"/>
          <w:szCs w:val="24"/>
        </w:rPr>
      </w:pPr>
      <w:r w:rsidRPr="00771B49">
        <w:rPr>
          <w:rFonts w:ascii="Arial" w:eastAsia="Times New Roman" w:hAnsi="Arial" w:cs="Arial"/>
          <w:sz w:val="24"/>
          <w:szCs w:val="24"/>
        </w:rPr>
        <w:t xml:space="preserve">Additional fieldwork policies, procedures, and expectations are provided in the </w:t>
      </w:r>
      <w:r w:rsidRPr="00771B49">
        <w:rPr>
          <w:rFonts w:ascii="Arial" w:eastAsia="Times New Roman" w:hAnsi="Arial" w:cs="Arial"/>
          <w:b/>
          <w:bCs/>
          <w:sz w:val="24"/>
          <w:szCs w:val="24"/>
        </w:rPr>
        <w:t>SWCC OTA Fieldwork Education Handbook</w:t>
      </w:r>
      <w:r w:rsidRPr="00771B49">
        <w:rPr>
          <w:rFonts w:ascii="Arial" w:eastAsia="Times New Roman" w:hAnsi="Arial" w:cs="Arial"/>
          <w:sz w:val="24"/>
          <w:szCs w:val="24"/>
        </w:rPr>
        <w:t>.</w:t>
      </w:r>
    </w:p>
    <w:p w14:paraId="62DD65E4" w14:textId="19813910" w:rsidR="00D62BCC" w:rsidRPr="00D62BCC" w:rsidRDefault="00D62BCC" w:rsidP="00B44548">
      <w:pPr>
        <w:spacing w:before="100" w:beforeAutospacing="1" w:after="100" w:afterAutospacing="1" w:line="360" w:lineRule="auto"/>
        <w:jc w:val="both"/>
        <w:rPr>
          <w:rFonts w:ascii="Times New Roman" w:eastAsia="Times New Roman" w:hAnsi="Times New Roman" w:cs="Times New Roman"/>
          <w:sz w:val="24"/>
          <w:szCs w:val="24"/>
        </w:rPr>
      </w:pPr>
      <w:r w:rsidRPr="00B44548">
        <w:rPr>
          <w:rFonts w:ascii="Arial" w:eastAsia="Times New Roman" w:hAnsi="Arial" w:cs="Arial"/>
          <w:sz w:val="24"/>
          <w:szCs w:val="24"/>
        </w:rPr>
        <w:t>.</w:t>
      </w:r>
    </w:p>
    <w:p w14:paraId="1C09F386" w14:textId="77777777" w:rsidR="00CA30BF" w:rsidRDefault="00CA30BF" w:rsidP="0032156F">
      <w:pPr>
        <w:spacing w:line="240" w:lineRule="auto"/>
        <w:rPr>
          <w:rFonts w:ascii="Arial" w:hAnsi="Arial" w:cs="Arial"/>
          <w:b/>
          <w:bCs/>
          <w:sz w:val="24"/>
          <w:szCs w:val="24"/>
          <w:u w:val="single"/>
        </w:rPr>
      </w:pPr>
    </w:p>
    <w:p w14:paraId="4743B241" w14:textId="77777777" w:rsidR="007A5304" w:rsidRPr="00B44548" w:rsidRDefault="007A5304" w:rsidP="007A5304">
      <w:pPr>
        <w:pStyle w:val="Heading3"/>
        <w:spacing w:line="360" w:lineRule="auto"/>
        <w:jc w:val="both"/>
        <w:rPr>
          <w:rFonts w:ascii="Arial" w:eastAsia="Times New Roman" w:hAnsi="Arial" w:cs="Arial"/>
          <w:b/>
          <w:bCs/>
          <w:color w:val="auto"/>
        </w:rPr>
      </w:pPr>
      <w:r w:rsidRPr="00B44548">
        <w:rPr>
          <w:rFonts w:ascii="Arial" w:eastAsia="Times New Roman" w:hAnsi="Arial" w:cs="Arial"/>
          <w:b/>
          <w:bCs/>
          <w:color w:val="auto"/>
        </w:rPr>
        <w:lastRenderedPageBreak/>
        <w:t>CERTIFICATION EXAMINATION</w:t>
      </w:r>
    </w:p>
    <w:p w14:paraId="0B1A4128" w14:textId="77777777" w:rsidR="007A5304" w:rsidRPr="00B44548" w:rsidRDefault="007A5304" w:rsidP="007A5304">
      <w:pPr>
        <w:spacing w:before="100" w:beforeAutospacing="1" w:after="100" w:afterAutospacing="1" w:line="360" w:lineRule="auto"/>
        <w:jc w:val="both"/>
        <w:rPr>
          <w:rFonts w:ascii="Arial" w:eastAsia="Times New Roman" w:hAnsi="Arial" w:cs="Arial"/>
          <w:sz w:val="24"/>
          <w:szCs w:val="24"/>
        </w:rPr>
      </w:pPr>
      <w:r w:rsidRPr="00B44548">
        <w:rPr>
          <w:rFonts w:ascii="Arial" w:eastAsia="Times New Roman" w:hAnsi="Arial" w:cs="Arial"/>
          <w:sz w:val="24"/>
          <w:szCs w:val="24"/>
        </w:rPr>
        <w:t xml:space="preserve">Graduates who successfully complete the Occupational Therapy Assistant Program are eligible to apply for the national certification examination for occupational therapy assistants administered by the </w:t>
      </w:r>
      <w:r w:rsidRPr="00B44548">
        <w:rPr>
          <w:rFonts w:ascii="Arial" w:eastAsia="Times New Roman" w:hAnsi="Arial" w:cs="Arial"/>
          <w:b/>
          <w:bCs/>
          <w:sz w:val="24"/>
          <w:szCs w:val="24"/>
        </w:rPr>
        <w:t>National Board for Certification in Occupational Therapy (NBCOT®)</w:t>
      </w:r>
      <w:r w:rsidRPr="00B44548">
        <w:rPr>
          <w:rFonts w:ascii="Arial" w:eastAsia="Times New Roman" w:hAnsi="Arial" w:cs="Arial"/>
          <w:sz w:val="24"/>
          <w:szCs w:val="24"/>
        </w:rPr>
        <w:t xml:space="preserve">. Upon successful completion of the examination, the individual will earn the credential </w:t>
      </w:r>
      <w:r w:rsidRPr="00B44548">
        <w:rPr>
          <w:rFonts w:ascii="Arial" w:eastAsia="Times New Roman" w:hAnsi="Arial" w:cs="Arial"/>
          <w:b/>
          <w:bCs/>
          <w:sz w:val="24"/>
          <w:szCs w:val="24"/>
        </w:rPr>
        <w:t>Certified Occupational Therapy Assistant (COTA®)</w:t>
      </w:r>
      <w:r w:rsidRPr="00B44548">
        <w:rPr>
          <w:rFonts w:ascii="Arial" w:eastAsia="Times New Roman" w:hAnsi="Arial" w:cs="Arial"/>
          <w:sz w:val="24"/>
          <w:szCs w:val="24"/>
        </w:rPr>
        <w:t>.</w:t>
      </w:r>
    </w:p>
    <w:p w14:paraId="09425155" w14:textId="77777777" w:rsidR="007A5304" w:rsidRPr="00B44548" w:rsidRDefault="007A5304" w:rsidP="007A5304">
      <w:pPr>
        <w:spacing w:before="100" w:beforeAutospacing="1" w:after="100" w:afterAutospacing="1" w:line="360" w:lineRule="auto"/>
        <w:jc w:val="both"/>
        <w:rPr>
          <w:rFonts w:ascii="Arial" w:eastAsia="Times New Roman" w:hAnsi="Arial" w:cs="Arial"/>
          <w:sz w:val="24"/>
          <w:szCs w:val="24"/>
        </w:rPr>
      </w:pPr>
      <w:r w:rsidRPr="00B44548">
        <w:rPr>
          <w:rFonts w:ascii="Arial" w:eastAsia="Times New Roman" w:hAnsi="Arial" w:cs="Arial"/>
          <w:sz w:val="24"/>
          <w:szCs w:val="24"/>
        </w:rPr>
        <w:t xml:space="preserve">Students are responsible for completing the NBCOT application process, submitting required documentation and fees, and scheduling the certification examination. The NBCOT examination is computer-based and is administered through Pearson VUE testing centers. Current information regarding examination eligibility, application procedures, testing accommodations, examination preparation, and scheduling is available through </w:t>
      </w:r>
      <w:hyperlink r:id="rId28" w:tgtFrame="_blank" w:history="1">
        <w:r w:rsidRPr="00B44548">
          <w:rPr>
            <w:rFonts w:ascii="Arial" w:eastAsia="Times New Roman" w:hAnsi="Arial" w:cs="Arial"/>
            <w:color w:val="0000FF"/>
            <w:sz w:val="24"/>
            <w:szCs w:val="24"/>
            <w:u w:val="single"/>
          </w:rPr>
          <w:t>NBCOT</w:t>
        </w:r>
      </w:hyperlink>
      <w:r w:rsidRPr="00B44548">
        <w:rPr>
          <w:rFonts w:ascii="Arial" w:eastAsia="Times New Roman" w:hAnsi="Arial" w:cs="Arial"/>
          <w:sz w:val="24"/>
          <w:szCs w:val="24"/>
        </w:rPr>
        <w:t xml:space="preserve">. </w:t>
      </w:r>
    </w:p>
    <w:p w14:paraId="5036ED63" w14:textId="77777777" w:rsidR="007A5304" w:rsidRPr="00B44548" w:rsidRDefault="007A5304" w:rsidP="007A5304">
      <w:pPr>
        <w:spacing w:before="100" w:beforeAutospacing="1" w:after="100" w:afterAutospacing="1" w:line="360" w:lineRule="auto"/>
        <w:jc w:val="both"/>
        <w:rPr>
          <w:rFonts w:ascii="Arial" w:eastAsia="Times New Roman" w:hAnsi="Arial" w:cs="Arial"/>
          <w:sz w:val="24"/>
          <w:szCs w:val="24"/>
        </w:rPr>
      </w:pPr>
      <w:r w:rsidRPr="00B44548">
        <w:rPr>
          <w:rFonts w:ascii="Arial" w:eastAsia="Times New Roman" w:hAnsi="Arial" w:cs="Arial"/>
          <w:sz w:val="24"/>
          <w:szCs w:val="24"/>
        </w:rPr>
        <w:t xml:space="preserve">Students who require testing accommodations should review NBCOT requirements well in advance of applying for the examination. NBCOT provides reasonable and appropriate testing accommodations for eligible candidates with documented disabilities who complete the required accommodation process. </w:t>
      </w:r>
    </w:p>
    <w:p w14:paraId="663DE20D" w14:textId="77777777" w:rsidR="007A5304" w:rsidRPr="00B44548" w:rsidRDefault="007A5304" w:rsidP="007A5304">
      <w:pPr>
        <w:spacing w:before="100" w:beforeAutospacing="1" w:after="100" w:afterAutospacing="1" w:line="360" w:lineRule="auto"/>
        <w:jc w:val="both"/>
        <w:outlineLvl w:val="2"/>
        <w:rPr>
          <w:rFonts w:ascii="Arial" w:eastAsia="Times New Roman" w:hAnsi="Arial" w:cs="Arial"/>
          <w:b/>
          <w:bCs/>
          <w:sz w:val="24"/>
          <w:szCs w:val="24"/>
        </w:rPr>
      </w:pPr>
      <w:r w:rsidRPr="00B44548">
        <w:rPr>
          <w:rFonts w:ascii="Arial" w:eastAsia="Times New Roman" w:hAnsi="Arial" w:cs="Arial"/>
          <w:b/>
          <w:bCs/>
          <w:sz w:val="24"/>
          <w:szCs w:val="24"/>
        </w:rPr>
        <w:t>LICENSURE</w:t>
      </w:r>
    </w:p>
    <w:p w14:paraId="6F160CEC" w14:textId="77777777" w:rsidR="007A5304" w:rsidRPr="00B44548" w:rsidRDefault="007A5304" w:rsidP="007A5304">
      <w:pPr>
        <w:spacing w:before="100" w:beforeAutospacing="1" w:after="100" w:afterAutospacing="1" w:line="360" w:lineRule="auto"/>
        <w:jc w:val="both"/>
        <w:rPr>
          <w:rFonts w:ascii="Arial" w:eastAsia="Times New Roman" w:hAnsi="Arial" w:cs="Arial"/>
          <w:sz w:val="24"/>
          <w:szCs w:val="24"/>
        </w:rPr>
      </w:pPr>
      <w:r w:rsidRPr="00B44548">
        <w:rPr>
          <w:rFonts w:ascii="Arial" w:eastAsia="Times New Roman" w:hAnsi="Arial" w:cs="Arial"/>
          <w:sz w:val="24"/>
          <w:szCs w:val="24"/>
        </w:rPr>
        <w:t xml:space="preserve">Graduation from the OTA Program and NBCOT certification are separate from </w:t>
      </w:r>
      <w:r w:rsidRPr="00B44548">
        <w:rPr>
          <w:rFonts w:ascii="Arial" w:eastAsia="Times New Roman" w:hAnsi="Arial" w:cs="Arial"/>
          <w:b/>
          <w:bCs/>
          <w:sz w:val="24"/>
          <w:szCs w:val="24"/>
        </w:rPr>
        <w:t>state licensure or other state authorization to practice</w:t>
      </w:r>
      <w:r w:rsidRPr="00B44548">
        <w:rPr>
          <w:rFonts w:ascii="Arial" w:eastAsia="Times New Roman" w:hAnsi="Arial" w:cs="Arial"/>
          <w:sz w:val="24"/>
          <w:szCs w:val="24"/>
        </w:rPr>
        <w:t>. Most states require occupational therapy assistants to obtain a license or other authorization before practicing.</w:t>
      </w:r>
    </w:p>
    <w:p w14:paraId="3BFAB1C5" w14:textId="77777777" w:rsidR="007A5304" w:rsidRPr="00B44548" w:rsidRDefault="007A5304" w:rsidP="007A5304">
      <w:pPr>
        <w:spacing w:before="100" w:beforeAutospacing="1" w:after="100" w:afterAutospacing="1" w:line="360" w:lineRule="auto"/>
        <w:jc w:val="both"/>
        <w:rPr>
          <w:rFonts w:ascii="Arial" w:eastAsia="Times New Roman" w:hAnsi="Arial" w:cs="Arial"/>
          <w:sz w:val="24"/>
          <w:szCs w:val="24"/>
        </w:rPr>
      </w:pPr>
      <w:r w:rsidRPr="00B44548">
        <w:rPr>
          <w:rFonts w:ascii="Arial" w:eastAsia="Times New Roman" w:hAnsi="Arial" w:cs="Arial"/>
          <w:sz w:val="24"/>
          <w:szCs w:val="24"/>
        </w:rPr>
        <w:t>Graduates are responsible for understanding and meeting the requirements of the state or jurisdiction in which they intend to practice. Requirements vary by state and may include successful completion of the NBCOT certification examination, an application, fees, background or character review, and other state-specific requirements. Students should contact the appropriate state regulatory board for current licensure requirements.</w:t>
      </w:r>
    </w:p>
    <w:p w14:paraId="1B82AC1C" w14:textId="77777777" w:rsidR="007A5304" w:rsidRPr="00B44548" w:rsidRDefault="007A5304" w:rsidP="007A5304">
      <w:pPr>
        <w:spacing w:before="100" w:beforeAutospacing="1" w:after="100" w:afterAutospacing="1" w:line="360" w:lineRule="auto"/>
        <w:jc w:val="both"/>
        <w:outlineLvl w:val="2"/>
        <w:rPr>
          <w:rFonts w:ascii="Arial" w:eastAsia="Times New Roman" w:hAnsi="Arial" w:cs="Arial"/>
          <w:b/>
          <w:bCs/>
          <w:sz w:val="24"/>
          <w:szCs w:val="24"/>
        </w:rPr>
      </w:pPr>
      <w:r w:rsidRPr="00B44548">
        <w:rPr>
          <w:rFonts w:ascii="Arial" w:eastAsia="Times New Roman" w:hAnsi="Arial" w:cs="Arial"/>
          <w:b/>
          <w:bCs/>
          <w:sz w:val="24"/>
          <w:szCs w:val="24"/>
        </w:rPr>
        <w:t>FELONY STATEMENT</w:t>
      </w:r>
    </w:p>
    <w:p w14:paraId="7F1163F8" w14:textId="77777777" w:rsidR="007A5304" w:rsidRPr="00B44548" w:rsidRDefault="007A5304" w:rsidP="007A5304">
      <w:pPr>
        <w:spacing w:before="100" w:beforeAutospacing="1" w:after="100" w:afterAutospacing="1" w:line="360" w:lineRule="auto"/>
        <w:jc w:val="both"/>
        <w:rPr>
          <w:rFonts w:ascii="Arial" w:eastAsia="Times New Roman" w:hAnsi="Arial" w:cs="Arial"/>
          <w:sz w:val="24"/>
          <w:szCs w:val="24"/>
        </w:rPr>
      </w:pPr>
      <w:r w:rsidRPr="00B44548">
        <w:rPr>
          <w:rFonts w:ascii="Arial" w:eastAsia="Times New Roman" w:hAnsi="Arial" w:cs="Arial"/>
          <w:sz w:val="24"/>
          <w:szCs w:val="24"/>
        </w:rPr>
        <w:lastRenderedPageBreak/>
        <w:t xml:space="preserve">A felony conviction may affect a graduate's ability to sit for the </w:t>
      </w:r>
      <w:r w:rsidRPr="00B44548">
        <w:rPr>
          <w:rFonts w:ascii="Arial" w:eastAsia="Times New Roman" w:hAnsi="Arial" w:cs="Arial"/>
          <w:b/>
          <w:bCs/>
          <w:sz w:val="24"/>
          <w:szCs w:val="24"/>
        </w:rPr>
        <w:t>NBCOT® certification examination</w:t>
      </w:r>
      <w:r w:rsidRPr="00B44548">
        <w:rPr>
          <w:rFonts w:ascii="Arial" w:eastAsia="Times New Roman" w:hAnsi="Arial" w:cs="Arial"/>
          <w:sz w:val="24"/>
          <w:szCs w:val="24"/>
        </w:rPr>
        <w:t xml:space="preserve"> and/or obtain state licensure to practice as an occupational therapy assistant. Individuals with a felony conviction or other criminal history are encouraged to review current NBCOT eligibility requirements and contact the appropriate state licensing board regarding eligibility for licensure.</w:t>
      </w:r>
    </w:p>
    <w:p w14:paraId="59350AF7" w14:textId="77777777" w:rsidR="007A5304" w:rsidRPr="00B44548" w:rsidRDefault="007A5304" w:rsidP="007A5304">
      <w:pPr>
        <w:spacing w:before="100" w:beforeAutospacing="1" w:after="100" w:afterAutospacing="1" w:line="360" w:lineRule="auto"/>
        <w:jc w:val="both"/>
        <w:rPr>
          <w:rFonts w:ascii="Times New Roman" w:eastAsia="Times New Roman" w:hAnsi="Times New Roman" w:cs="Times New Roman"/>
          <w:sz w:val="24"/>
          <w:szCs w:val="24"/>
        </w:rPr>
      </w:pPr>
      <w:r w:rsidRPr="00B44548">
        <w:rPr>
          <w:rFonts w:ascii="Arial" w:eastAsia="Times New Roman" w:hAnsi="Arial" w:cs="Arial"/>
          <w:sz w:val="24"/>
          <w:szCs w:val="24"/>
        </w:rPr>
        <w:t xml:space="preserve">NBCOT conducts a character review as part of the certification process and provides an </w:t>
      </w:r>
      <w:r w:rsidRPr="00B44548">
        <w:rPr>
          <w:rFonts w:ascii="Arial" w:eastAsia="Times New Roman" w:hAnsi="Arial" w:cs="Arial"/>
          <w:b/>
          <w:bCs/>
          <w:sz w:val="24"/>
          <w:szCs w:val="24"/>
        </w:rPr>
        <w:t>Early Determination Review</w:t>
      </w:r>
      <w:r w:rsidRPr="00B44548">
        <w:rPr>
          <w:rFonts w:ascii="Arial" w:eastAsia="Times New Roman" w:hAnsi="Arial" w:cs="Arial"/>
          <w:sz w:val="24"/>
          <w:szCs w:val="24"/>
        </w:rPr>
        <w:t xml:space="preserve"> process for individuals who wish to determine whether a prior issue may affect their eligibility for certification. Current information regarding character review and eligibility is available through </w:t>
      </w:r>
      <w:hyperlink r:id="rId29" w:tgtFrame="_blank" w:history="1">
        <w:r w:rsidRPr="00B44548">
          <w:rPr>
            <w:rFonts w:ascii="Arial" w:eastAsia="Times New Roman" w:hAnsi="Arial" w:cs="Arial"/>
            <w:color w:val="0000FF"/>
            <w:sz w:val="24"/>
            <w:szCs w:val="24"/>
            <w:u w:val="single"/>
          </w:rPr>
          <w:t>NBCOT Examination and Eligibility Information</w:t>
        </w:r>
      </w:hyperlink>
      <w:r w:rsidRPr="00B44548">
        <w:rPr>
          <w:rFonts w:ascii="Times New Roman" w:eastAsia="Times New Roman" w:hAnsi="Times New Roman" w:cs="Times New Roman"/>
          <w:sz w:val="24"/>
          <w:szCs w:val="24"/>
        </w:rPr>
        <w:t>.</w:t>
      </w:r>
    </w:p>
    <w:p w14:paraId="62F298E5" w14:textId="77777777" w:rsidR="007A5304" w:rsidRPr="007A5304" w:rsidRDefault="007A5304" w:rsidP="007A5304">
      <w:pPr>
        <w:pStyle w:val="Heading3"/>
        <w:spacing w:line="360" w:lineRule="auto"/>
        <w:jc w:val="both"/>
        <w:rPr>
          <w:rFonts w:ascii="Arial" w:eastAsia="Times New Roman" w:hAnsi="Arial" w:cs="Arial"/>
          <w:b/>
          <w:bCs/>
          <w:color w:val="auto"/>
        </w:rPr>
      </w:pPr>
      <w:r w:rsidRPr="007A5304">
        <w:rPr>
          <w:rFonts w:ascii="Arial" w:eastAsia="Times New Roman" w:hAnsi="Arial" w:cs="Arial"/>
          <w:b/>
          <w:bCs/>
          <w:color w:val="auto"/>
        </w:rPr>
        <w:t>STUDENT CODE OF CONDUCT</w:t>
      </w:r>
    </w:p>
    <w:p w14:paraId="0FE06A01" w14:textId="77777777" w:rsidR="007A5304" w:rsidRPr="007A5304" w:rsidRDefault="007A5304" w:rsidP="007A5304">
      <w:pPr>
        <w:spacing w:before="100" w:beforeAutospacing="1" w:after="100" w:afterAutospacing="1" w:line="360" w:lineRule="auto"/>
        <w:jc w:val="both"/>
        <w:rPr>
          <w:rFonts w:ascii="Arial" w:eastAsia="Times New Roman" w:hAnsi="Arial" w:cs="Arial"/>
          <w:sz w:val="24"/>
          <w:szCs w:val="24"/>
        </w:rPr>
      </w:pPr>
      <w:r w:rsidRPr="007A5304">
        <w:rPr>
          <w:rFonts w:ascii="Arial" w:eastAsia="Times New Roman" w:hAnsi="Arial" w:cs="Arial"/>
          <w:sz w:val="24"/>
          <w:szCs w:val="24"/>
        </w:rPr>
        <w:t xml:space="preserve">OTA students are expected to comply with the </w:t>
      </w:r>
      <w:r w:rsidRPr="007A5304">
        <w:rPr>
          <w:rFonts w:ascii="Arial" w:eastAsia="Times New Roman" w:hAnsi="Arial" w:cs="Arial"/>
          <w:b/>
          <w:bCs/>
          <w:sz w:val="24"/>
          <w:szCs w:val="24"/>
        </w:rPr>
        <w:t>Southwest Virginia Community College Student Code of Conduct</w:t>
      </w:r>
      <w:r w:rsidRPr="007A5304">
        <w:rPr>
          <w:rFonts w:ascii="Arial" w:eastAsia="Times New Roman" w:hAnsi="Arial" w:cs="Arial"/>
          <w:sz w:val="24"/>
          <w:szCs w:val="24"/>
        </w:rPr>
        <w:t xml:space="preserve"> and all applicable College policies. The Student Code of Conduct outlines expectations for student behavior, prohibited conduct, disciplinary procedures, and student rights and responsibilities.</w:t>
      </w:r>
    </w:p>
    <w:p w14:paraId="2F4F4F8D" w14:textId="77777777" w:rsidR="007A5304" w:rsidRPr="007A5304" w:rsidRDefault="007A5304" w:rsidP="007A5304">
      <w:pPr>
        <w:spacing w:before="100" w:beforeAutospacing="1" w:after="100" w:afterAutospacing="1" w:line="360" w:lineRule="auto"/>
        <w:jc w:val="both"/>
        <w:rPr>
          <w:rFonts w:ascii="Arial" w:eastAsia="Times New Roman" w:hAnsi="Arial" w:cs="Arial"/>
          <w:sz w:val="24"/>
          <w:szCs w:val="24"/>
        </w:rPr>
      </w:pPr>
      <w:r w:rsidRPr="007A5304">
        <w:rPr>
          <w:rFonts w:ascii="Arial" w:eastAsia="Times New Roman" w:hAnsi="Arial" w:cs="Arial"/>
          <w:sz w:val="24"/>
          <w:szCs w:val="24"/>
        </w:rPr>
        <w:t>In addition to College expectations, OTA students are expected to meet the professional, ethical, safety, and behavioral standards of the OTA Program as outlined in this handbook and applicable fieldwork policies. Violations may be addressed in accordance with College policies and, when applicable, the OTA Program's Program Probation and Program Dismissal policies.</w:t>
      </w:r>
    </w:p>
    <w:p w14:paraId="10ABADFD" w14:textId="77777777" w:rsidR="007A5304" w:rsidRPr="007A5304" w:rsidRDefault="007A5304" w:rsidP="007A5304">
      <w:pPr>
        <w:spacing w:before="100" w:beforeAutospacing="1" w:after="100" w:afterAutospacing="1" w:line="360" w:lineRule="auto"/>
        <w:jc w:val="both"/>
        <w:rPr>
          <w:rFonts w:ascii="Arial" w:eastAsia="Times New Roman" w:hAnsi="Arial" w:cs="Arial"/>
          <w:sz w:val="24"/>
          <w:szCs w:val="24"/>
        </w:rPr>
      </w:pPr>
      <w:r w:rsidRPr="007A5304">
        <w:rPr>
          <w:rFonts w:ascii="Arial" w:eastAsia="Times New Roman" w:hAnsi="Arial" w:cs="Arial"/>
          <w:sz w:val="24"/>
          <w:szCs w:val="24"/>
        </w:rPr>
        <w:t>The current Southwest Virginia Community College Student Code of Conduct is available in the College Catalog:</w:t>
      </w:r>
    </w:p>
    <w:p w14:paraId="253E8D9E" w14:textId="77777777" w:rsidR="007A5304" w:rsidRPr="007A5304" w:rsidRDefault="007A5304" w:rsidP="007A5304">
      <w:pPr>
        <w:spacing w:before="100" w:beforeAutospacing="1" w:after="100" w:afterAutospacing="1" w:line="360" w:lineRule="auto"/>
        <w:jc w:val="both"/>
        <w:rPr>
          <w:rFonts w:ascii="Arial" w:eastAsia="Times New Roman" w:hAnsi="Arial" w:cs="Arial"/>
          <w:sz w:val="24"/>
          <w:szCs w:val="24"/>
        </w:rPr>
      </w:pPr>
      <w:hyperlink r:id="rId30" w:tgtFrame="_blank" w:history="1">
        <w:r w:rsidRPr="007A5304">
          <w:rPr>
            <w:rFonts w:ascii="Arial" w:eastAsia="Times New Roman" w:hAnsi="Arial" w:cs="Arial"/>
            <w:color w:val="0000FF"/>
            <w:sz w:val="24"/>
            <w:szCs w:val="24"/>
            <w:u w:val="single"/>
          </w:rPr>
          <w:t>SWCC Student Code of Conduct</w:t>
        </w:r>
      </w:hyperlink>
    </w:p>
    <w:p w14:paraId="6BCB9D8B" w14:textId="77777777" w:rsidR="007A5304" w:rsidRDefault="007A5304" w:rsidP="007A5304">
      <w:pPr>
        <w:spacing w:line="360" w:lineRule="auto"/>
        <w:jc w:val="both"/>
        <w:rPr>
          <w:sz w:val="24"/>
          <w:szCs w:val="24"/>
        </w:rPr>
      </w:pPr>
    </w:p>
    <w:p w14:paraId="7D67D1B5" w14:textId="77777777" w:rsidR="007A5304" w:rsidRDefault="007A5304" w:rsidP="007A5304">
      <w:pPr>
        <w:spacing w:line="360" w:lineRule="auto"/>
        <w:jc w:val="both"/>
        <w:rPr>
          <w:sz w:val="24"/>
          <w:szCs w:val="24"/>
        </w:rPr>
      </w:pPr>
    </w:p>
    <w:p w14:paraId="12E50278" w14:textId="77777777" w:rsidR="007A5304" w:rsidRPr="00201E9C" w:rsidRDefault="007A5304" w:rsidP="007A5304">
      <w:pPr>
        <w:spacing w:line="360" w:lineRule="auto"/>
        <w:jc w:val="center"/>
        <w:rPr>
          <w:rFonts w:ascii="Arial" w:hAnsi="Arial" w:cs="Arial"/>
          <w:b/>
          <w:bCs/>
          <w:sz w:val="28"/>
          <w:szCs w:val="28"/>
          <w:u w:val="single"/>
        </w:rPr>
      </w:pPr>
      <w:r w:rsidRPr="00201E9C">
        <w:rPr>
          <w:rFonts w:ascii="Arial" w:hAnsi="Arial" w:cs="Arial"/>
          <w:b/>
          <w:bCs/>
          <w:sz w:val="28"/>
          <w:szCs w:val="28"/>
          <w:u w:val="single"/>
        </w:rPr>
        <w:lastRenderedPageBreak/>
        <w:t>Professional Development Evaluation</w:t>
      </w:r>
    </w:p>
    <w:p w14:paraId="042A43AF" w14:textId="1D88C783" w:rsidR="00AA2D60" w:rsidRPr="00AA2D60" w:rsidRDefault="00AA2D60" w:rsidP="00AA2D60">
      <w:pPr>
        <w:spacing w:line="360" w:lineRule="auto"/>
        <w:rPr>
          <w:rFonts w:ascii="Arial" w:hAnsi="Arial" w:cs="Arial"/>
          <w:sz w:val="24"/>
          <w:szCs w:val="24"/>
        </w:rPr>
      </w:pPr>
      <w:r w:rsidRPr="00AA2D60">
        <w:rPr>
          <w:rFonts w:ascii="Arial" w:hAnsi="Arial" w:cs="Arial"/>
          <w:sz w:val="24"/>
          <w:szCs w:val="24"/>
        </w:rPr>
        <w:t>OTA faculty evaluates student professional development throughout the program. Formal Professional Development Evaluations are completed during the spring semester of the first year and fall semester of the second year. Students also receive ongoing feedback regarding professional behaviors throughout classroom, laboratory, community, and fieldwork experiences.</w:t>
      </w:r>
    </w:p>
    <w:p w14:paraId="64734852" w14:textId="68BE06B2" w:rsidR="00AA2D60" w:rsidRPr="00AA2D60" w:rsidRDefault="00AA2D60" w:rsidP="00AA2D60">
      <w:pPr>
        <w:spacing w:line="360" w:lineRule="auto"/>
        <w:rPr>
          <w:rFonts w:ascii="Arial" w:hAnsi="Arial" w:cs="Arial"/>
          <w:sz w:val="24"/>
          <w:szCs w:val="24"/>
        </w:rPr>
      </w:pPr>
      <w:r w:rsidRPr="00AA2D60">
        <w:rPr>
          <w:rFonts w:ascii="Arial" w:hAnsi="Arial" w:cs="Arial"/>
          <w:sz w:val="24"/>
          <w:szCs w:val="24"/>
        </w:rPr>
        <w:t>When concerns are identified, faculty will discuss the concerns with the student and clarify expectations for improvement. Continued or significant concerns regarding professional behavior may result in additional faculty conferences, remediation, Program Probation, Program Dismissal, as appropriate and in accordance with the policies outlined in this handbook.</w:t>
      </w:r>
    </w:p>
    <w:p w14:paraId="0D951C39" w14:textId="77777777" w:rsidR="007A5304" w:rsidRDefault="007A5304" w:rsidP="007A5304">
      <w:pPr>
        <w:spacing w:line="360" w:lineRule="auto"/>
        <w:rPr>
          <w:rFonts w:ascii="Arial" w:hAnsi="Arial" w:cs="Arial"/>
          <w:sz w:val="24"/>
          <w:szCs w:val="24"/>
        </w:rPr>
      </w:pPr>
    </w:p>
    <w:p w14:paraId="3DA73445" w14:textId="77777777" w:rsidR="007A5304" w:rsidRDefault="007A5304" w:rsidP="007A5304">
      <w:pPr>
        <w:spacing w:line="360" w:lineRule="auto"/>
        <w:rPr>
          <w:rFonts w:ascii="Arial" w:hAnsi="Arial" w:cs="Arial"/>
          <w:sz w:val="24"/>
          <w:szCs w:val="24"/>
        </w:rPr>
      </w:pPr>
    </w:p>
    <w:p w14:paraId="0B0E66F2" w14:textId="77777777" w:rsidR="007A5304" w:rsidRDefault="007A5304" w:rsidP="007A5304">
      <w:pPr>
        <w:spacing w:line="360" w:lineRule="auto"/>
        <w:rPr>
          <w:rFonts w:ascii="Arial" w:hAnsi="Arial" w:cs="Arial"/>
          <w:sz w:val="24"/>
          <w:szCs w:val="24"/>
        </w:rPr>
      </w:pPr>
    </w:p>
    <w:p w14:paraId="2B4DF1F1" w14:textId="77777777" w:rsidR="007A5304" w:rsidRDefault="007A5304" w:rsidP="007A5304">
      <w:pPr>
        <w:spacing w:line="360" w:lineRule="auto"/>
        <w:rPr>
          <w:rFonts w:ascii="Arial" w:hAnsi="Arial" w:cs="Arial"/>
          <w:sz w:val="24"/>
          <w:szCs w:val="24"/>
        </w:rPr>
      </w:pPr>
    </w:p>
    <w:p w14:paraId="15BB1B09" w14:textId="77777777" w:rsidR="007A5304" w:rsidRDefault="007A5304" w:rsidP="007A5304">
      <w:pPr>
        <w:spacing w:line="360" w:lineRule="auto"/>
        <w:rPr>
          <w:rFonts w:ascii="Arial" w:hAnsi="Arial" w:cs="Arial"/>
          <w:sz w:val="24"/>
          <w:szCs w:val="24"/>
        </w:rPr>
      </w:pPr>
    </w:p>
    <w:p w14:paraId="5EF6C822" w14:textId="77777777" w:rsidR="007A5304" w:rsidRDefault="007A5304" w:rsidP="007A5304">
      <w:pPr>
        <w:spacing w:line="360" w:lineRule="auto"/>
        <w:rPr>
          <w:rFonts w:ascii="Arial" w:hAnsi="Arial" w:cs="Arial"/>
          <w:sz w:val="24"/>
          <w:szCs w:val="24"/>
        </w:rPr>
      </w:pPr>
    </w:p>
    <w:p w14:paraId="6377DA5D" w14:textId="77777777" w:rsidR="00771B49" w:rsidRDefault="00771B49" w:rsidP="007A5304">
      <w:pPr>
        <w:spacing w:line="360" w:lineRule="auto"/>
        <w:rPr>
          <w:rFonts w:ascii="Arial" w:hAnsi="Arial" w:cs="Arial"/>
          <w:sz w:val="24"/>
          <w:szCs w:val="24"/>
        </w:rPr>
      </w:pPr>
    </w:p>
    <w:p w14:paraId="29298487" w14:textId="77777777" w:rsidR="00771B49" w:rsidRDefault="00771B49" w:rsidP="007A5304">
      <w:pPr>
        <w:spacing w:line="360" w:lineRule="auto"/>
        <w:rPr>
          <w:rFonts w:ascii="Arial" w:hAnsi="Arial" w:cs="Arial"/>
          <w:sz w:val="24"/>
          <w:szCs w:val="24"/>
        </w:rPr>
      </w:pPr>
    </w:p>
    <w:p w14:paraId="5331D808" w14:textId="77777777" w:rsidR="00771B49" w:rsidRDefault="00771B49" w:rsidP="007A5304">
      <w:pPr>
        <w:spacing w:line="360" w:lineRule="auto"/>
        <w:rPr>
          <w:rFonts w:ascii="Arial" w:hAnsi="Arial" w:cs="Arial"/>
          <w:sz w:val="24"/>
          <w:szCs w:val="24"/>
        </w:rPr>
      </w:pPr>
    </w:p>
    <w:p w14:paraId="4CD1579C" w14:textId="77777777" w:rsidR="00771B49" w:rsidRDefault="00771B49" w:rsidP="007A5304">
      <w:pPr>
        <w:spacing w:line="360" w:lineRule="auto"/>
        <w:rPr>
          <w:rFonts w:ascii="Arial" w:hAnsi="Arial" w:cs="Arial"/>
          <w:sz w:val="24"/>
          <w:szCs w:val="24"/>
        </w:rPr>
      </w:pPr>
    </w:p>
    <w:p w14:paraId="1D6FA06C" w14:textId="77777777" w:rsidR="00771B49" w:rsidRDefault="00771B49" w:rsidP="007A5304">
      <w:pPr>
        <w:spacing w:line="360" w:lineRule="auto"/>
        <w:rPr>
          <w:rFonts w:ascii="Arial" w:hAnsi="Arial" w:cs="Arial"/>
          <w:sz w:val="24"/>
          <w:szCs w:val="24"/>
        </w:rPr>
      </w:pPr>
    </w:p>
    <w:p w14:paraId="24754C1A" w14:textId="77777777" w:rsidR="00771B49" w:rsidRDefault="00771B49" w:rsidP="007A5304">
      <w:pPr>
        <w:spacing w:line="360" w:lineRule="auto"/>
        <w:rPr>
          <w:rFonts w:ascii="Arial" w:hAnsi="Arial" w:cs="Arial"/>
          <w:sz w:val="24"/>
          <w:szCs w:val="24"/>
        </w:rPr>
      </w:pPr>
    </w:p>
    <w:p w14:paraId="1499B3D8" w14:textId="77777777" w:rsidR="007A5304" w:rsidRDefault="007A5304" w:rsidP="007A5304">
      <w:pPr>
        <w:spacing w:line="360" w:lineRule="auto"/>
        <w:rPr>
          <w:rFonts w:ascii="Arial" w:hAnsi="Arial" w:cs="Arial"/>
          <w:sz w:val="24"/>
          <w:szCs w:val="24"/>
        </w:rPr>
      </w:pPr>
    </w:p>
    <w:p w14:paraId="61A80285" w14:textId="77777777" w:rsidR="007A5304" w:rsidRDefault="007A5304" w:rsidP="007A5304">
      <w:pPr>
        <w:spacing w:line="360" w:lineRule="auto"/>
        <w:rPr>
          <w:rFonts w:ascii="Arial" w:hAnsi="Arial" w:cs="Arial"/>
          <w:sz w:val="24"/>
          <w:szCs w:val="24"/>
        </w:rPr>
      </w:pPr>
    </w:p>
    <w:p w14:paraId="094E1BDA" w14:textId="77777777" w:rsidR="007A5304" w:rsidRPr="00201E9C" w:rsidRDefault="007A5304" w:rsidP="007A5304">
      <w:pPr>
        <w:spacing w:line="360" w:lineRule="auto"/>
        <w:rPr>
          <w:rFonts w:ascii="Arial" w:hAnsi="Arial" w:cs="Arial"/>
          <w:b/>
          <w:bCs/>
          <w:sz w:val="24"/>
          <w:szCs w:val="24"/>
          <w:u w:val="single"/>
        </w:rPr>
      </w:pPr>
    </w:p>
    <w:p w14:paraId="2A06BE14" w14:textId="77777777" w:rsidR="007A5304" w:rsidRDefault="007A5304" w:rsidP="007A5304">
      <w:pPr>
        <w:pStyle w:val="Title"/>
        <w:spacing w:line="276" w:lineRule="auto"/>
      </w:pPr>
      <w:r>
        <w:t>SOUTHWEST VIRGINIA COMMUNITY COLLEGE</w:t>
      </w:r>
    </w:p>
    <w:p w14:paraId="5FB6D403" w14:textId="77777777" w:rsidR="007A5304" w:rsidRDefault="007A5304" w:rsidP="007A5304">
      <w:pPr>
        <w:spacing w:after="0" w:line="276" w:lineRule="auto"/>
        <w:jc w:val="center"/>
        <w:rPr>
          <w:b/>
          <w:sz w:val="18"/>
        </w:rPr>
      </w:pPr>
      <w:r>
        <w:rPr>
          <w:b/>
          <w:sz w:val="18"/>
        </w:rPr>
        <w:t>OCCUPATIONAL THERAPY ASSISTANT PROGRAM</w:t>
      </w:r>
    </w:p>
    <w:p w14:paraId="03F073A0" w14:textId="77777777" w:rsidR="007A5304" w:rsidRDefault="007A5304" w:rsidP="007A5304">
      <w:pPr>
        <w:spacing w:after="0" w:line="276" w:lineRule="auto"/>
        <w:jc w:val="center"/>
        <w:rPr>
          <w:b/>
          <w:sz w:val="18"/>
        </w:rPr>
      </w:pPr>
      <w:r>
        <w:rPr>
          <w:b/>
          <w:sz w:val="18"/>
        </w:rPr>
        <w:t>PROFESSIONAL DEVELOPMENT EVALUATION</w:t>
      </w:r>
    </w:p>
    <w:p w14:paraId="3A907041" w14:textId="77777777" w:rsidR="007A5304" w:rsidRDefault="007A5304" w:rsidP="007A5304">
      <w:pPr>
        <w:spacing w:after="0" w:line="276" w:lineRule="auto"/>
        <w:jc w:val="center"/>
        <w:rPr>
          <w:b/>
          <w:sz w:val="18"/>
        </w:rPr>
      </w:pPr>
    </w:p>
    <w:p w14:paraId="522F511E" w14:textId="77777777" w:rsidR="007A5304" w:rsidRDefault="007A5304" w:rsidP="007A5304">
      <w:pPr>
        <w:spacing w:after="0" w:line="276" w:lineRule="auto"/>
        <w:jc w:val="both"/>
        <w:rPr>
          <w:b/>
          <w:sz w:val="18"/>
        </w:rPr>
      </w:pPr>
      <w:r>
        <w:rPr>
          <w:b/>
          <w:sz w:val="18"/>
        </w:rPr>
        <w:t>STUDENT: ___________________________________  SEMESTER:____</w:t>
      </w:r>
      <w:r>
        <w:rPr>
          <w:b/>
          <w:sz w:val="18"/>
        </w:rPr>
        <w:softHyphen/>
        <w:t>________________________________________</w:t>
      </w:r>
    </w:p>
    <w:p w14:paraId="7C47CE20" w14:textId="77777777" w:rsidR="007A5304" w:rsidRDefault="007A5304" w:rsidP="007A5304">
      <w:pPr>
        <w:spacing w:after="0" w:line="276" w:lineRule="auto"/>
        <w:jc w:val="both"/>
        <w:rPr>
          <w:sz w:val="18"/>
        </w:rPr>
      </w:pPr>
      <w:r>
        <w:rPr>
          <w:b/>
          <w:sz w:val="18"/>
        </w:rPr>
        <w:t xml:space="preserve">PURPOSE:  </w:t>
      </w:r>
      <w:r>
        <w:rPr>
          <w:sz w:val="18"/>
        </w:rPr>
        <w:t>This evaluation is to provide feedback to the student regarding his/her professional development.  The following rating scale is to be used by the faculty.  Ratings are based on observations of student performance in classroom, laboratory, clinical, and professional situations.</w:t>
      </w:r>
    </w:p>
    <w:p w14:paraId="69BBA6D8" w14:textId="77777777" w:rsidR="007A5304" w:rsidRDefault="007A5304" w:rsidP="007A5304">
      <w:pPr>
        <w:spacing w:after="0" w:line="276" w:lineRule="auto"/>
        <w:jc w:val="both"/>
        <w:rPr>
          <w:sz w:val="18"/>
        </w:rPr>
      </w:pPr>
    </w:p>
    <w:tbl>
      <w:tblPr>
        <w:tblW w:w="0" w:type="auto"/>
        <w:tblLayout w:type="fixed"/>
        <w:tblCellMar>
          <w:left w:w="80" w:type="dxa"/>
          <w:right w:w="80" w:type="dxa"/>
        </w:tblCellMar>
        <w:tblLook w:val="0000" w:firstRow="0" w:lastRow="0" w:firstColumn="0" w:lastColumn="0" w:noHBand="0" w:noVBand="0"/>
      </w:tblPr>
      <w:tblGrid>
        <w:gridCol w:w="3680"/>
        <w:gridCol w:w="6480"/>
      </w:tblGrid>
      <w:tr w:rsidR="007A5304" w14:paraId="0886D61C" w14:textId="77777777" w:rsidTr="00733337">
        <w:trPr>
          <w:cantSplit/>
        </w:trPr>
        <w:tc>
          <w:tcPr>
            <w:tcW w:w="3680" w:type="dxa"/>
            <w:tcBorders>
              <w:top w:val="double" w:sz="6" w:space="0" w:color="auto"/>
              <w:left w:val="double" w:sz="6" w:space="0" w:color="auto"/>
              <w:bottom w:val="single" w:sz="6" w:space="0" w:color="auto"/>
              <w:right w:val="single" w:sz="6" w:space="0" w:color="auto"/>
            </w:tcBorders>
          </w:tcPr>
          <w:p w14:paraId="5EFCAB2C" w14:textId="77777777" w:rsidR="007A5304" w:rsidRDefault="007A5304" w:rsidP="00733337">
            <w:pPr>
              <w:spacing w:after="0" w:line="276" w:lineRule="auto"/>
              <w:jc w:val="both"/>
              <w:rPr>
                <w:b/>
                <w:sz w:val="18"/>
              </w:rPr>
            </w:pPr>
            <w:r>
              <w:rPr>
                <w:b/>
                <w:sz w:val="18"/>
              </w:rPr>
              <w:t>0- UNSATISFACTORY</w:t>
            </w:r>
          </w:p>
        </w:tc>
        <w:tc>
          <w:tcPr>
            <w:tcW w:w="6480" w:type="dxa"/>
            <w:tcBorders>
              <w:top w:val="double" w:sz="6" w:space="0" w:color="auto"/>
              <w:right w:val="double" w:sz="6" w:space="0" w:color="auto"/>
            </w:tcBorders>
          </w:tcPr>
          <w:p w14:paraId="1E3F96BF" w14:textId="77777777" w:rsidR="007A5304" w:rsidRDefault="007A5304" w:rsidP="00733337">
            <w:pPr>
              <w:spacing w:after="0" w:line="276" w:lineRule="auto"/>
              <w:jc w:val="both"/>
              <w:rPr>
                <w:b/>
                <w:sz w:val="18"/>
              </w:rPr>
            </w:pPr>
            <w:r>
              <w:rPr>
                <w:sz w:val="18"/>
              </w:rPr>
              <w:t>The student does not demonstrate the required level of professional skill.</w:t>
            </w:r>
          </w:p>
        </w:tc>
      </w:tr>
      <w:tr w:rsidR="007A5304" w14:paraId="3D00E61C" w14:textId="77777777" w:rsidTr="00733337">
        <w:trPr>
          <w:cantSplit/>
        </w:trPr>
        <w:tc>
          <w:tcPr>
            <w:tcW w:w="3680" w:type="dxa"/>
            <w:tcBorders>
              <w:left w:val="double" w:sz="6" w:space="0" w:color="auto"/>
              <w:bottom w:val="single" w:sz="6" w:space="0" w:color="auto"/>
              <w:right w:val="single" w:sz="6" w:space="0" w:color="auto"/>
            </w:tcBorders>
          </w:tcPr>
          <w:p w14:paraId="37D0B6E8" w14:textId="77777777" w:rsidR="007A5304" w:rsidRDefault="007A5304" w:rsidP="00733337">
            <w:pPr>
              <w:spacing w:after="0" w:line="276" w:lineRule="auto"/>
              <w:jc w:val="both"/>
              <w:rPr>
                <w:b/>
                <w:sz w:val="18"/>
              </w:rPr>
            </w:pPr>
            <w:r>
              <w:rPr>
                <w:b/>
                <w:sz w:val="18"/>
              </w:rPr>
              <w:t>1- NEEDS IMPROVEMENT</w:t>
            </w:r>
          </w:p>
        </w:tc>
        <w:tc>
          <w:tcPr>
            <w:tcW w:w="6480" w:type="dxa"/>
            <w:tcBorders>
              <w:top w:val="single" w:sz="6" w:space="0" w:color="auto"/>
              <w:bottom w:val="single" w:sz="6" w:space="0" w:color="auto"/>
              <w:right w:val="double" w:sz="6" w:space="0" w:color="auto"/>
            </w:tcBorders>
          </w:tcPr>
          <w:p w14:paraId="5D05A7BD" w14:textId="77777777" w:rsidR="007A5304" w:rsidRDefault="007A5304" w:rsidP="00733337">
            <w:pPr>
              <w:spacing w:after="0" w:line="276" w:lineRule="auto"/>
              <w:jc w:val="both"/>
              <w:rPr>
                <w:b/>
                <w:sz w:val="18"/>
              </w:rPr>
            </w:pPr>
            <w:r>
              <w:rPr>
                <w:sz w:val="18"/>
              </w:rPr>
              <w:t>The student, while beginning to demonstrate the required level of professional skill, needs improvement in either quality or quantity.</w:t>
            </w:r>
          </w:p>
        </w:tc>
      </w:tr>
      <w:tr w:rsidR="007A5304" w14:paraId="512E88A4" w14:textId="77777777" w:rsidTr="00733337">
        <w:trPr>
          <w:cantSplit/>
        </w:trPr>
        <w:tc>
          <w:tcPr>
            <w:tcW w:w="3680" w:type="dxa"/>
            <w:tcBorders>
              <w:left w:val="double" w:sz="6" w:space="0" w:color="auto"/>
              <w:bottom w:val="single" w:sz="6" w:space="0" w:color="auto"/>
              <w:right w:val="single" w:sz="6" w:space="0" w:color="auto"/>
            </w:tcBorders>
          </w:tcPr>
          <w:p w14:paraId="6688A1F4" w14:textId="77777777" w:rsidR="007A5304" w:rsidRDefault="007A5304" w:rsidP="00733337">
            <w:pPr>
              <w:spacing w:after="0" w:line="276" w:lineRule="auto"/>
              <w:jc w:val="both"/>
              <w:rPr>
                <w:b/>
                <w:sz w:val="18"/>
              </w:rPr>
            </w:pPr>
            <w:r>
              <w:rPr>
                <w:b/>
                <w:sz w:val="18"/>
              </w:rPr>
              <w:t>2- MEETS REQUIREMENTS</w:t>
            </w:r>
          </w:p>
        </w:tc>
        <w:tc>
          <w:tcPr>
            <w:tcW w:w="6480" w:type="dxa"/>
            <w:tcBorders>
              <w:top w:val="single" w:sz="6" w:space="0" w:color="auto"/>
              <w:bottom w:val="double" w:sz="6" w:space="0" w:color="auto"/>
              <w:right w:val="double" w:sz="6" w:space="0" w:color="auto"/>
            </w:tcBorders>
          </w:tcPr>
          <w:p w14:paraId="22B9E90E" w14:textId="77777777" w:rsidR="007A5304" w:rsidRDefault="007A5304" w:rsidP="00733337">
            <w:pPr>
              <w:spacing w:after="0" w:line="276" w:lineRule="auto"/>
              <w:jc w:val="both"/>
              <w:rPr>
                <w:b/>
                <w:sz w:val="18"/>
              </w:rPr>
            </w:pPr>
            <w:r>
              <w:rPr>
                <w:sz w:val="18"/>
              </w:rPr>
              <w:t>The student demonstrates the required level of professional skill.</w:t>
            </w:r>
          </w:p>
        </w:tc>
      </w:tr>
      <w:tr w:rsidR="007A5304" w14:paraId="064E71DF" w14:textId="77777777" w:rsidTr="00733337">
        <w:trPr>
          <w:cantSplit/>
        </w:trPr>
        <w:tc>
          <w:tcPr>
            <w:tcW w:w="3680" w:type="dxa"/>
            <w:tcBorders>
              <w:top w:val="single" w:sz="6" w:space="0" w:color="auto"/>
              <w:left w:val="double" w:sz="6" w:space="0" w:color="auto"/>
              <w:bottom w:val="double" w:sz="6" w:space="0" w:color="auto"/>
              <w:right w:val="single" w:sz="6" w:space="0" w:color="auto"/>
            </w:tcBorders>
          </w:tcPr>
          <w:p w14:paraId="013CCB28" w14:textId="77777777" w:rsidR="007A5304" w:rsidRDefault="007A5304" w:rsidP="00733337">
            <w:pPr>
              <w:spacing w:after="0" w:line="276" w:lineRule="auto"/>
              <w:jc w:val="both"/>
              <w:rPr>
                <w:b/>
                <w:sz w:val="18"/>
              </w:rPr>
            </w:pPr>
            <w:r>
              <w:rPr>
                <w:b/>
                <w:sz w:val="18"/>
              </w:rPr>
              <w:t>3-EXCEEDS REQUIREMENTS</w:t>
            </w:r>
          </w:p>
        </w:tc>
        <w:tc>
          <w:tcPr>
            <w:tcW w:w="6480" w:type="dxa"/>
            <w:tcBorders>
              <w:top w:val="single" w:sz="6" w:space="0" w:color="auto"/>
              <w:bottom w:val="double" w:sz="6" w:space="0" w:color="auto"/>
              <w:right w:val="double" w:sz="6" w:space="0" w:color="auto"/>
            </w:tcBorders>
          </w:tcPr>
          <w:p w14:paraId="144A6D43" w14:textId="77777777" w:rsidR="007A5304" w:rsidRDefault="007A5304" w:rsidP="00733337">
            <w:pPr>
              <w:spacing w:after="0" w:line="276" w:lineRule="auto"/>
              <w:jc w:val="both"/>
              <w:rPr>
                <w:b/>
                <w:sz w:val="18"/>
              </w:rPr>
            </w:pPr>
            <w:r>
              <w:rPr>
                <w:sz w:val="18"/>
              </w:rPr>
              <w:t>The student demonstrates refinement or additional qualities beyond that required by his/her progression through this curriculum</w:t>
            </w:r>
          </w:p>
        </w:tc>
      </w:tr>
    </w:tbl>
    <w:p w14:paraId="0A731E6B" w14:textId="77777777" w:rsidR="007A5304" w:rsidRDefault="007A5304" w:rsidP="007A5304">
      <w:pPr>
        <w:spacing w:after="0" w:line="276" w:lineRule="auto"/>
        <w:jc w:val="both"/>
        <w:rPr>
          <w:b/>
          <w:sz w:val="18"/>
        </w:rPr>
      </w:pPr>
    </w:p>
    <w:p w14:paraId="7D6292A5" w14:textId="7CC410A6" w:rsidR="007A5304" w:rsidRDefault="007A5304" w:rsidP="007A5304">
      <w:pPr>
        <w:spacing w:after="0" w:line="276" w:lineRule="auto"/>
        <w:jc w:val="both"/>
        <w:rPr>
          <w:sz w:val="18"/>
        </w:rPr>
      </w:pPr>
      <w:r>
        <w:rPr>
          <w:b/>
          <w:sz w:val="18"/>
        </w:rPr>
        <w:t>SCORING:</w:t>
      </w:r>
      <w:r>
        <w:rPr>
          <w:sz w:val="18"/>
        </w:rPr>
        <w:t xml:space="preserve">  </w:t>
      </w:r>
      <w:r w:rsidRPr="00AA2D60">
        <w:rPr>
          <w:sz w:val="18"/>
          <w:szCs w:val="18"/>
        </w:rPr>
        <w:t xml:space="preserve">Any score above 38 will be recorded as </w:t>
      </w:r>
      <w:r w:rsidRPr="00AA2D60">
        <w:rPr>
          <w:b/>
          <w:sz w:val="18"/>
          <w:szCs w:val="18"/>
        </w:rPr>
        <w:t>SATISFACTORY</w:t>
      </w:r>
      <w:r w:rsidRPr="00AA2D60">
        <w:rPr>
          <w:sz w:val="18"/>
          <w:szCs w:val="18"/>
        </w:rPr>
        <w:t xml:space="preserve">.  </w:t>
      </w:r>
      <w:r w:rsidR="00AA2D60" w:rsidRPr="00AA2D60">
        <w:rPr>
          <w:sz w:val="18"/>
          <w:szCs w:val="18"/>
        </w:rPr>
        <w:t>An UNSATISFACTORY Professional Development rating will result in faculty review and may result in remediation, Program Probation, or Program Dismissal, depending upon the nature and severity of the concerns and in accordance with OTA Program and College policies.</w:t>
      </w:r>
    </w:p>
    <w:p w14:paraId="49A0CD19" w14:textId="77777777" w:rsidR="007A5304" w:rsidRDefault="007A5304" w:rsidP="007A5304">
      <w:pPr>
        <w:spacing w:after="0" w:line="276" w:lineRule="auto"/>
        <w:jc w:val="both"/>
        <w:rPr>
          <w:sz w:val="18"/>
        </w:rPr>
      </w:pPr>
    </w:p>
    <w:tbl>
      <w:tblPr>
        <w:tblW w:w="0" w:type="auto"/>
        <w:tblLayout w:type="fixed"/>
        <w:tblCellMar>
          <w:left w:w="80" w:type="dxa"/>
          <w:right w:w="80" w:type="dxa"/>
        </w:tblCellMar>
        <w:tblLook w:val="0000" w:firstRow="0" w:lastRow="0" w:firstColumn="0" w:lastColumn="0" w:noHBand="0" w:noVBand="0"/>
      </w:tblPr>
      <w:tblGrid>
        <w:gridCol w:w="5120"/>
        <w:gridCol w:w="540"/>
        <w:gridCol w:w="540"/>
        <w:gridCol w:w="540"/>
        <w:gridCol w:w="440"/>
        <w:gridCol w:w="2960"/>
      </w:tblGrid>
      <w:tr w:rsidR="007A5304" w14:paraId="57A654CE" w14:textId="77777777" w:rsidTr="00733337">
        <w:trPr>
          <w:cantSplit/>
        </w:trPr>
        <w:tc>
          <w:tcPr>
            <w:tcW w:w="5120" w:type="dxa"/>
            <w:tcBorders>
              <w:top w:val="double" w:sz="6" w:space="0" w:color="auto"/>
              <w:left w:val="double" w:sz="6" w:space="0" w:color="auto"/>
              <w:bottom w:val="single" w:sz="6" w:space="0" w:color="auto"/>
              <w:right w:val="single" w:sz="6" w:space="0" w:color="auto"/>
            </w:tcBorders>
            <w:shd w:val="pct20" w:color="auto" w:fill="auto"/>
          </w:tcPr>
          <w:p w14:paraId="38E911C6" w14:textId="77777777" w:rsidR="007A5304" w:rsidRDefault="007A5304" w:rsidP="00733337">
            <w:pPr>
              <w:spacing w:after="0" w:line="276" w:lineRule="auto"/>
              <w:jc w:val="center"/>
              <w:rPr>
                <w:b/>
                <w:sz w:val="18"/>
              </w:rPr>
            </w:pPr>
            <w:r>
              <w:rPr>
                <w:b/>
                <w:sz w:val="18"/>
              </w:rPr>
              <w:t>PROFESSIONAL DEVELOPMENT SKILLS</w:t>
            </w:r>
          </w:p>
        </w:tc>
        <w:tc>
          <w:tcPr>
            <w:tcW w:w="2060" w:type="dxa"/>
            <w:gridSpan w:val="4"/>
            <w:tcBorders>
              <w:top w:val="double" w:sz="6" w:space="0" w:color="auto"/>
              <w:left w:val="single" w:sz="6" w:space="0" w:color="auto"/>
              <w:bottom w:val="single" w:sz="6" w:space="0" w:color="auto"/>
              <w:right w:val="single" w:sz="6" w:space="0" w:color="auto"/>
            </w:tcBorders>
            <w:shd w:val="pct20" w:color="auto" w:fill="auto"/>
          </w:tcPr>
          <w:p w14:paraId="605B9CAA" w14:textId="77777777" w:rsidR="007A5304" w:rsidRDefault="007A5304" w:rsidP="00733337">
            <w:pPr>
              <w:spacing w:after="0" w:line="276" w:lineRule="auto"/>
              <w:jc w:val="center"/>
              <w:rPr>
                <w:b/>
                <w:sz w:val="18"/>
              </w:rPr>
            </w:pPr>
            <w:r>
              <w:rPr>
                <w:b/>
                <w:sz w:val="18"/>
              </w:rPr>
              <w:t>RATING</w:t>
            </w:r>
          </w:p>
        </w:tc>
        <w:tc>
          <w:tcPr>
            <w:tcW w:w="2960" w:type="dxa"/>
            <w:tcBorders>
              <w:top w:val="double" w:sz="6" w:space="0" w:color="auto"/>
              <w:left w:val="single" w:sz="6" w:space="0" w:color="auto"/>
              <w:bottom w:val="single" w:sz="6" w:space="0" w:color="auto"/>
              <w:right w:val="double" w:sz="6" w:space="0" w:color="auto"/>
            </w:tcBorders>
            <w:shd w:val="pct20" w:color="auto" w:fill="auto"/>
          </w:tcPr>
          <w:p w14:paraId="35960764" w14:textId="77777777" w:rsidR="007A5304" w:rsidRDefault="007A5304" w:rsidP="00733337">
            <w:pPr>
              <w:spacing w:after="0" w:line="276" w:lineRule="auto"/>
              <w:jc w:val="center"/>
              <w:rPr>
                <w:b/>
                <w:sz w:val="18"/>
              </w:rPr>
            </w:pPr>
            <w:r>
              <w:rPr>
                <w:b/>
                <w:sz w:val="18"/>
              </w:rPr>
              <w:t>COMMENTS</w:t>
            </w:r>
          </w:p>
        </w:tc>
      </w:tr>
      <w:tr w:rsidR="007A5304" w14:paraId="7D6A6EFD" w14:textId="77777777" w:rsidTr="00733337">
        <w:trPr>
          <w:cantSplit/>
        </w:trPr>
        <w:tc>
          <w:tcPr>
            <w:tcW w:w="5120" w:type="dxa"/>
            <w:tcBorders>
              <w:top w:val="single" w:sz="6" w:space="0" w:color="auto"/>
              <w:left w:val="double" w:sz="6" w:space="0" w:color="auto"/>
              <w:bottom w:val="single" w:sz="6" w:space="0" w:color="auto"/>
              <w:right w:val="single" w:sz="6" w:space="0" w:color="auto"/>
            </w:tcBorders>
            <w:shd w:val="pct20" w:color="auto" w:fill="auto"/>
          </w:tcPr>
          <w:p w14:paraId="231035A2" w14:textId="77777777" w:rsidR="007A5304" w:rsidRDefault="007A5304" w:rsidP="00733337">
            <w:pPr>
              <w:spacing w:after="0" w:line="276" w:lineRule="auto"/>
              <w:jc w:val="center"/>
              <w:rPr>
                <w:b/>
                <w:sz w:val="18"/>
              </w:rPr>
            </w:pPr>
          </w:p>
        </w:tc>
        <w:tc>
          <w:tcPr>
            <w:tcW w:w="540" w:type="dxa"/>
            <w:tcBorders>
              <w:top w:val="single" w:sz="6" w:space="0" w:color="auto"/>
              <w:left w:val="single" w:sz="6" w:space="0" w:color="auto"/>
              <w:bottom w:val="single" w:sz="6" w:space="0" w:color="auto"/>
              <w:right w:val="single" w:sz="6" w:space="0" w:color="auto"/>
            </w:tcBorders>
            <w:shd w:val="pct20" w:color="auto" w:fill="auto"/>
          </w:tcPr>
          <w:p w14:paraId="3FE656AD" w14:textId="77777777" w:rsidR="007A5304" w:rsidRDefault="007A5304" w:rsidP="00733337">
            <w:pPr>
              <w:spacing w:after="0" w:line="276" w:lineRule="auto"/>
              <w:jc w:val="center"/>
              <w:rPr>
                <w:sz w:val="18"/>
              </w:rPr>
            </w:pPr>
            <w:r>
              <w:rPr>
                <w:b/>
                <w:sz w:val="18"/>
              </w:rPr>
              <w:t>0</w:t>
            </w:r>
          </w:p>
        </w:tc>
        <w:tc>
          <w:tcPr>
            <w:tcW w:w="540" w:type="dxa"/>
            <w:tcBorders>
              <w:top w:val="single" w:sz="6" w:space="0" w:color="auto"/>
              <w:left w:val="single" w:sz="6" w:space="0" w:color="auto"/>
              <w:bottom w:val="single" w:sz="6" w:space="0" w:color="auto"/>
              <w:right w:val="single" w:sz="6" w:space="0" w:color="auto"/>
            </w:tcBorders>
            <w:shd w:val="pct20" w:color="auto" w:fill="auto"/>
          </w:tcPr>
          <w:p w14:paraId="029807FD" w14:textId="77777777" w:rsidR="007A5304" w:rsidRDefault="007A5304" w:rsidP="00733337">
            <w:pPr>
              <w:spacing w:after="0" w:line="276" w:lineRule="auto"/>
              <w:jc w:val="center"/>
              <w:rPr>
                <w:sz w:val="18"/>
              </w:rPr>
            </w:pPr>
            <w:r>
              <w:rPr>
                <w:b/>
                <w:sz w:val="18"/>
              </w:rPr>
              <w:t>1</w:t>
            </w:r>
          </w:p>
        </w:tc>
        <w:tc>
          <w:tcPr>
            <w:tcW w:w="540" w:type="dxa"/>
            <w:tcBorders>
              <w:top w:val="single" w:sz="6" w:space="0" w:color="auto"/>
              <w:left w:val="single" w:sz="6" w:space="0" w:color="auto"/>
              <w:bottom w:val="single" w:sz="6" w:space="0" w:color="auto"/>
              <w:right w:val="single" w:sz="6" w:space="0" w:color="auto"/>
            </w:tcBorders>
            <w:shd w:val="pct20" w:color="auto" w:fill="auto"/>
          </w:tcPr>
          <w:p w14:paraId="1D771FEC" w14:textId="77777777" w:rsidR="007A5304" w:rsidRDefault="007A5304" w:rsidP="00733337">
            <w:pPr>
              <w:spacing w:after="0" w:line="276" w:lineRule="auto"/>
              <w:jc w:val="center"/>
              <w:rPr>
                <w:sz w:val="18"/>
              </w:rPr>
            </w:pPr>
            <w:r>
              <w:rPr>
                <w:b/>
                <w:sz w:val="18"/>
              </w:rPr>
              <w:t>2</w:t>
            </w:r>
          </w:p>
        </w:tc>
        <w:tc>
          <w:tcPr>
            <w:tcW w:w="440" w:type="dxa"/>
            <w:tcBorders>
              <w:top w:val="single" w:sz="6" w:space="0" w:color="auto"/>
              <w:left w:val="single" w:sz="6" w:space="0" w:color="auto"/>
              <w:bottom w:val="single" w:sz="6" w:space="0" w:color="auto"/>
              <w:right w:val="single" w:sz="6" w:space="0" w:color="auto"/>
            </w:tcBorders>
            <w:shd w:val="pct20" w:color="auto" w:fill="auto"/>
          </w:tcPr>
          <w:p w14:paraId="7E105E40" w14:textId="77777777" w:rsidR="007A5304" w:rsidRDefault="007A5304" w:rsidP="00733337">
            <w:pPr>
              <w:spacing w:after="0" w:line="276" w:lineRule="auto"/>
              <w:jc w:val="center"/>
              <w:rPr>
                <w:sz w:val="18"/>
              </w:rPr>
            </w:pPr>
            <w:r>
              <w:rPr>
                <w:b/>
                <w:sz w:val="18"/>
              </w:rPr>
              <w:t>3</w:t>
            </w:r>
          </w:p>
        </w:tc>
        <w:tc>
          <w:tcPr>
            <w:tcW w:w="2960" w:type="dxa"/>
            <w:tcBorders>
              <w:top w:val="single" w:sz="6" w:space="0" w:color="auto"/>
              <w:left w:val="single" w:sz="6" w:space="0" w:color="auto"/>
              <w:bottom w:val="single" w:sz="6" w:space="0" w:color="auto"/>
              <w:right w:val="double" w:sz="6" w:space="0" w:color="auto"/>
            </w:tcBorders>
            <w:shd w:val="pct20" w:color="auto" w:fill="auto"/>
          </w:tcPr>
          <w:p w14:paraId="54FCB2F6" w14:textId="77777777" w:rsidR="007A5304" w:rsidRDefault="007A5304" w:rsidP="00733337">
            <w:pPr>
              <w:spacing w:after="0" w:line="276" w:lineRule="auto"/>
              <w:jc w:val="center"/>
              <w:rPr>
                <w:b/>
                <w:sz w:val="18"/>
              </w:rPr>
            </w:pPr>
          </w:p>
        </w:tc>
      </w:tr>
      <w:tr w:rsidR="007A5304" w14:paraId="07B88CC7"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7730E820" w14:textId="77777777" w:rsidR="007A5304" w:rsidRDefault="007A5304" w:rsidP="00733337">
            <w:pPr>
              <w:spacing w:after="0" w:line="276" w:lineRule="auto"/>
              <w:ind w:right="-80"/>
              <w:jc w:val="both"/>
              <w:rPr>
                <w:sz w:val="18"/>
              </w:rPr>
            </w:pPr>
            <w:r>
              <w:rPr>
                <w:sz w:val="18"/>
              </w:rPr>
              <w:t>1.  Respects faculty and classmates by arriving punctually.</w:t>
            </w:r>
          </w:p>
        </w:tc>
        <w:tc>
          <w:tcPr>
            <w:tcW w:w="540" w:type="dxa"/>
            <w:tcBorders>
              <w:top w:val="single" w:sz="6" w:space="0" w:color="auto"/>
              <w:left w:val="single" w:sz="6" w:space="0" w:color="auto"/>
              <w:bottom w:val="single" w:sz="6" w:space="0" w:color="auto"/>
              <w:right w:val="single" w:sz="6" w:space="0" w:color="auto"/>
            </w:tcBorders>
          </w:tcPr>
          <w:p w14:paraId="2A461C85" w14:textId="77777777" w:rsidR="007A5304" w:rsidRDefault="007A5304" w:rsidP="00733337">
            <w:pPr>
              <w:spacing w:after="0" w:line="276" w:lineRule="auto"/>
              <w:jc w:val="both"/>
              <w:rPr>
                <w:sz w:val="18"/>
              </w:rPr>
            </w:pPr>
            <w:r>
              <w:rPr>
                <w:sz w:val="18"/>
              </w:rPr>
              <w:t xml:space="preserve">     </w:t>
            </w:r>
          </w:p>
        </w:tc>
        <w:tc>
          <w:tcPr>
            <w:tcW w:w="540" w:type="dxa"/>
            <w:tcBorders>
              <w:top w:val="single" w:sz="6" w:space="0" w:color="auto"/>
              <w:left w:val="single" w:sz="6" w:space="0" w:color="auto"/>
              <w:bottom w:val="single" w:sz="6" w:space="0" w:color="auto"/>
              <w:right w:val="single" w:sz="6" w:space="0" w:color="auto"/>
            </w:tcBorders>
          </w:tcPr>
          <w:p w14:paraId="5EC0EEC2" w14:textId="77777777" w:rsidR="007A5304" w:rsidRDefault="007A5304" w:rsidP="00733337">
            <w:pPr>
              <w:spacing w:after="0" w:line="276" w:lineRule="auto"/>
              <w:jc w:val="both"/>
              <w:rPr>
                <w:sz w:val="18"/>
              </w:rPr>
            </w:pPr>
            <w:r>
              <w:rPr>
                <w:sz w:val="18"/>
              </w:rPr>
              <w:t xml:space="preserve"> </w:t>
            </w:r>
          </w:p>
        </w:tc>
        <w:tc>
          <w:tcPr>
            <w:tcW w:w="540" w:type="dxa"/>
            <w:tcBorders>
              <w:top w:val="single" w:sz="6" w:space="0" w:color="auto"/>
              <w:left w:val="single" w:sz="6" w:space="0" w:color="auto"/>
              <w:bottom w:val="single" w:sz="6" w:space="0" w:color="auto"/>
              <w:right w:val="single" w:sz="6" w:space="0" w:color="auto"/>
            </w:tcBorders>
          </w:tcPr>
          <w:p w14:paraId="2A947D84" w14:textId="77777777" w:rsidR="007A5304" w:rsidRDefault="007A5304" w:rsidP="00733337">
            <w:pPr>
              <w:spacing w:after="0" w:line="276" w:lineRule="auto"/>
              <w:jc w:val="both"/>
              <w:rPr>
                <w:sz w:val="18"/>
              </w:rPr>
            </w:pPr>
          </w:p>
          <w:p w14:paraId="1DA00028" w14:textId="77777777" w:rsidR="007A5304" w:rsidRDefault="007A5304" w:rsidP="00733337">
            <w:pPr>
              <w:spacing w:after="0" w:line="276"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1E32B1C9" w14:textId="77777777" w:rsidR="007A5304" w:rsidRDefault="007A5304" w:rsidP="00733337">
            <w:pPr>
              <w:spacing w:after="0" w:line="276"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19DB28CA" w14:textId="77777777" w:rsidR="007A5304" w:rsidRDefault="007A5304" w:rsidP="00733337">
            <w:pPr>
              <w:spacing w:after="0" w:line="276" w:lineRule="auto"/>
              <w:jc w:val="both"/>
              <w:rPr>
                <w:sz w:val="18"/>
              </w:rPr>
            </w:pPr>
          </w:p>
        </w:tc>
      </w:tr>
      <w:tr w:rsidR="007A5304" w14:paraId="614299C8"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4DFD5508" w14:textId="77777777" w:rsidR="007A5304" w:rsidRDefault="007A5304" w:rsidP="00733337">
            <w:pPr>
              <w:spacing w:after="0" w:line="276" w:lineRule="auto"/>
              <w:ind w:left="270" w:hanging="270"/>
              <w:jc w:val="both"/>
              <w:rPr>
                <w:sz w:val="18"/>
              </w:rPr>
            </w:pPr>
            <w:r>
              <w:rPr>
                <w:sz w:val="18"/>
              </w:rPr>
              <w:t>2. Notifies faculty prior to scheduled time if circumstances prevent participation in learning activities.</w:t>
            </w:r>
          </w:p>
          <w:p w14:paraId="0AB3EA3A"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332D7023"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7133C9FA"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6AD85ECC" w14:textId="77777777" w:rsidR="007A5304" w:rsidRDefault="007A5304" w:rsidP="00733337">
            <w:pPr>
              <w:spacing w:after="0" w:line="276" w:lineRule="auto"/>
              <w:jc w:val="both"/>
              <w:rPr>
                <w:sz w:val="18"/>
              </w:rPr>
            </w:pPr>
          </w:p>
          <w:p w14:paraId="09B9B65E" w14:textId="77777777" w:rsidR="007A5304" w:rsidRDefault="007A5304" w:rsidP="00733337">
            <w:pPr>
              <w:spacing w:after="0" w:line="276"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3495EA2C" w14:textId="77777777" w:rsidR="007A5304" w:rsidRDefault="007A5304" w:rsidP="00733337">
            <w:pPr>
              <w:spacing w:after="0" w:line="276"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76457266" w14:textId="77777777" w:rsidR="007A5304" w:rsidRDefault="007A5304" w:rsidP="00733337">
            <w:pPr>
              <w:spacing w:after="0" w:line="276" w:lineRule="auto"/>
              <w:jc w:val="both"/>
              <w:rPr>
                <w:sz w:val="18"/>
              </w:rPr>
            </w:pPr>
          </w:p>
        </w:tc>
      </w:tr>
      <w:tr w:rsidR="007A5304" w14:paraId="1FDDAA99"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531268B1" w14:textId="77777777" w:rsidR="007A5304" w:rsidRDefault="007A5304" w:rsidP="00733337">
            <w:pPr>
              <w:spacing w:after="0" w:line="276" w:lineRule="auto"/>
              <w:jc w:val="both"/>
              <w:rPr>
                <w:sz w:val="18"/>
              </w:rPr>
            </w:pPr>
            <w:r>
              <w:rPr>
                <w:sz w:val="18"/>
              </w:rPr>
              <w:t>3.  Uses time in classroom and lab efficiently.</w:t>
            </w:r>
          </w:p>
        </w:tc>
        <w:tc>
          <w:tcPr>
            <w:tcW w:w="540" w:type="dxa"/>
            <w:tcBorders>
              <w:top w:val="single" w:sz="6" w:space="0" w:color="auto"/>
              <w:left w:val="single" w:sz="6" w:space="0" w:color="auto"/>
              <w:bottom w:val="single" w:sz="6" w:space="0" w:color="auto"/>
              <w:right w:val="single" w:sz="6" w:space="0" w:color="auto"/>
            </w:tcBorders>
          </w:tcPr>
          <w:p w14:paraId="044742BE"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3CD830D7"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4CD67C53" w14:textId="77777777" w:rsidR="007A5304" w:rsidRDefault="007A5304" w:rsidP="00733337">
            <w:pPr>
              <w:spacing w:after="0" w:line="276" w:lineRule="auto"/>
              <w:jc w:val="both"/>
              <w:rPr>
                <w:sz w:val="18"/>
              </w:rPr>
            </w:pPr>
          </w:p>
          <w:p w14:paraId="5B6C5C49" w14:textId="77777777" w:rsidR="007A5304" w:rsidRDefault="007A5304" w:rsidP="00733337">
            <w:pPr>
              <w:spacing w:after="0" w:line="276"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671D3814" w14:textId="77777777" w:rsidR="007A5304" w:rsidRDefault="007A5304" w:rsidP="00733337">
            <w:pPr>
              <w:spacing w:after="0" w:line="276"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66FD561E" w14:textId="77777777" w:rsidR="007A5304" w:rsidRDefault="007A5304" w:rsidP="00733337">
            <w:pPr>
              <w:spacing w:after="0" w:line="276" w:lineRule="auto"/>
              <w:jc w:val="both"/>
              <w:rPr>
                <w:sz w:val="18"/>
              </w:rPr>
            </w:pPr>
          </w:p>
        </w:tc>
      </w:tr>
      <w:tr w:rsidR="007A5304" w14:paraId="727AA973"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15E66010" w14:textId="77777777" w:rsidR="007A5304" w:rsidRDefault="007A5304" w:rsidP="00733337">
            <w:pPr>
              <w:spacing w:after="0" w:line="276" w:lineRule="auto"/>
              <w:jc w:val="both"/>
              <w:rPr>
                <w:sz w:val="18"/>
              </w:rPr>
            </w:pPr>
            <w:r>
              <w:rPr>
                <w:sz w:val="18"/>
              </w:rPr>
              <w:t>4.  Makes up missed assignments satisfactorily.</w:t>
            </w:r>
          </w:p>
        </w:tc>
        <w:tc>
          <w:tcPr>
            <w:tcW w:w="540" w:type="dxa"/>
            <w:tcBorders>
              <w:top w:val="single" w:sz="6" w:space="0" w:color="auto"/>
              <w:left w:val="single" w:sz="6" w:space="0" w:color="auto"/>
              <w:bottom w:val="single" w:sz="6" w:space="0" w:color="auto"/>
              <w:right w:val="single" w:sz="6" w:space="0" w:color="auto"/>
            </w:tcBorders>
          </w:tcPr>
          <w:p w14:paraId="42000D4B"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170ADB07"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16815AC9" w14:textId="77777777" w:rsidR="007A5304" w:rsidRDefault="007A5304" w:rsidP="00733337">
            <w:pPr>
              <w:spacing w:after="0" w:line="276" w:lineRule="auto"/>
              <w:jc w:val="both"/>
              <w:rPr>
                <w:sz w:val="18"/>
              </w:rPr>
            </w:pPr>
          </w:p>
          <w:p w14:paraId="7B84902E" w14:textId="77777777" w:rsidR="007A5304" w:rsidRDefault="007A5304" w:rsidP="00733337">
            <w:pPr>
              <w:spacing w:after="0" w:line="276"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279C39A3" w14:textId="77777777" w:rsidR="007A5304" w:rsidRDefault="007A5304" w:rsidP="00733337">
            <w:pPr>
              <w:spacing w:after="0" w:line="276"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2F5BDEAF" w14:textId="77777777" w:rsidR="007A5304" w:rsidRDefault="007A5304" w:rsidP="00733337">
            <w:pPr>
              <w:spacing w:after="0" w:line="276" w:lineRule="auto"/>
              <w:jc w:val="both"/>
              <w:rPr>
                <w:sz w:val="18"/>
              </w:rPr>
            </w:pPr>
          </w:p>
        </w:tc>
      </w:tr>
      <w:tr w:rsidR="007A5304" w14:paraId="0F021056"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66C3A4B9" w14:textId="77777777" w:rsidR="007A5304" w:rsidRDefault="007A5304" w:rsidP="00733337">
            <w:pPr>
              <w:spacing w:after="0" w:line="276" w:lineRule="auto"/>
              <w:ind w:left="270" w:hanging="270"/>
              <w:jc w:val="both"/>
              <w:rPr>
                <w:sz w:val="18"/>
              </w:rPr>
            </w:pPr>
            <w:r>
              <w:rPr>
                <w:sz w:val="18"/>
              </w:rPr>
              <w:t>5. Demonstrates the ability to work productively with authority figures.</w:t>
            </w:r>
          </w:p>
          <w:p w14:paraId="7A934876" w14:textId="77777777" w:rsidR="007A5304" w:rsidRDefault="007A5304" w:rsidP="00733337">
            <w:pPr>
              <w:spacing w:after="0" w:line="276" w:lineRule="auto"/>
              <w:ind w:left="270" w:hanging="270"/>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7F4FCF59"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33D28C88"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2F661958" w14:textId="77777777" w:rsidR="007A5304" w:rsidRDefault="007A5304" w:rsidP="00733337">
            <w:pPr>
              <w:spacing w:after="0" w:line="276"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7AE719EF" w14:textId="77777777" w:rsidR="007A5304" w:rsidRDefault="007A5304" w:rsidP="00733337">
            <w:pPr>
              <w:spacing w:after="0" w:line="276" w:lineRule="auto"/>
              <w:jc w:val="both"/>
              <w:rPr>
                <w:sz w:val="18"/>
              </w:rPr>
            </w:pPr>
          </w:p>
          <w:p w14:paraId="0EDAE548" w14:textId="77777777" w:rsidR="007A5304" w:rsidRDefault="007A5304" w:rsidP="00733337">
            <w:pPr>
              <w:spacing w:after="0" w:line="276"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7E9AAD94" w14:textId="77777777" w:rsidR="007A5304" w:rsidRDefault="007A5304" w:rsidP="00733337">
            <w:pPr>
              <w:spacing w:after="0" w:line="276" w:lineRule="auto"/>
              <w:jc w:val="both"/>
              <w:rPr>
                <w:sz w:val="18"/>
              </w:rPr>
            </w:pPr>
          </w:p>
        </w:tc>
      </w:tr>
      <w:tr w:rsidR="007A5304" w14:paraId="28074250"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5D397999" w14:textId="77777777" w:rsidR="007A5304" w:rsidRDefault="007A5304" w:rsidP="00733337">
            <w:pPr>
              <w:numPr>
                <w:ilvl w:val="0"/>
                <w:numId w:val="10"/>
              </w:numPr>
              <w:spacing w:after="0" w:line="276" w:lineRule="auto"/>
              <w:jc w:val="both"/>
              <w:rPr>
                <w:sz w:val="18"/>
              </w:rPr>
            </w:pPr>
            <w:r>
              <w:rPr>
                <w:sz w:val="18"/>
              </w:rPr>
              <w:t>Demonstrates the ability to be a cooperative member of the class and the profession.</w:t>
            </w:r>
          </w:p>
          <w:p w14:paraId="00FAD1EE"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315447CA"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0952F04C"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4DD93F68" w14:textId="77777777" w:rsidR="007A5304" w:rsidRDefault="007A5304" w:rsidP="00733337">
            <w:pPr>
              <w:spacing w:after="0" w:line="276"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226245EC" w14:textId="77777777" w:rsidR="007A5304" w:rsidRDefault="007A5304" w:rsidP="00733337">
            <w:pPr>
              <w:spacing w:after="0" w:line="276"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2F213551" w14:textId="77777777" w:rsidR="007A5304" w:rsidRDefault="007A5304" w:rsidP="00733337">
            <w:pPr>
              <w:spacing w:after="0" w:line="276" w:lineRule="auto"/>
              <w:jc w:val="both"/>
              <w:rPr>
                <w:sz w:val="18"/>
              </w:rPr>
            </w:pPr>
          </w:p>
        </w:tc>
      </w:tr>
      <w:tr w:rsidR="007A5304" w14:paraId="218CF4CB"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3987C164" w14:textId="77777777" w:rsidR="007A5304" w:rsidRDefault="007A5304" w:rsidP="00733337">
            <w:pPr>
              <w:numPr>
                <w:ilvl w:val="0"/>
                <w:numId w:val="10"/>
              </w:numPr>
              <w:spacing w:after="0" w:line="276" w:lineRule="auto"/>
              <w:jc w:val="both"/>
              <w:rPr>
                <w:sz w:val="18"/>
              </w:rPr>
            </w:pPr>
            <w:r>
              <w:rPr>
                <w:sz w:val="18"/>
              </w:rPr>
              <w:t>Demonstrates the ability to be a contributing member of the class and the profession.</w:t>
            </w:r>
          </w:p>
          <w:p w14:paraId="2812FA5D"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7B1B7DE0"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68B8EE23"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1994A6FC" w14:textId="77777777" w:rsidR="007A5304" w:rsidRDefault="007A5304" w:rsidP="00733337">
            <w:pPr>
              <w:spacing w:after="0" w:line="276" w:lineRule="auto"/>
              <w:jc w:val="both"/>
              <w:rPr>
                <w:sz w:val="18"/>
              </w:rPr>
            </w:pPr>
          </w:p>
          <w:p w14:paraId="76D6C518" w14:textId="77777777" w:rsidR="007A5304" w:rsidRDefault="007A5304" w:rsidP="00733337">
            <w:pPr>
              <w:spacing w:after="0" w:line="276"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285428B9" w14:textId="77777777" w:rsidR="007A5304" w:rsidRDefault="007A5304" w:rsidP="00733337">
            <w:pPr>
              <w:spacing w:after="0" w:line="276"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3FAB168D" w14:textId="77777777" w:rsidR="007A5304" w:rsidRDefault="007A5304" w:rsidP="00733337">
            <w:pPr>
              <w:spacing w:after="0" w:line="276" w:lineRule="auto"/>
              <w:jc w:val="both"/>
              <w:rPr>
                <w:sz w:val="18"/>
              </w:rPr>
            </w:pPr>
          </w:p>
        </w:tc>
      </w:tr>
      <w:tr w:rsidR="007A5304" w14:paraId="0898C74F"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3797D3DB" w14:textId="77777777" w:rsidR="007A5304" w:rsidRDefault="007A5304" w:rsidP="00733337">
            <w:pPr>
              <w:numPr>
                <w:ilvl w:val="0"/>
                <w:numId w:val="9"/>
              </w:numPr>
              <w:spacing w:after="0" w:line="276" w:lineRule="auto"/>
              <w:jc w:val="both"/>
              <w:rPr>
                <w:sz w:val="18"/>
              </w:rPr>
            </w:pPr>
            <w:r>
              <w:rPr>
                <w:sz w:val="18"/>
              </w:rPr>
              <w:t>Communicates effectively with peers.</w:t>
            </w:r>
          </w:p>
          <w:p w14:paraId="56A756AB"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6CB4BD5A"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6CD120BA"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2DE1634D" w14:textId="77777777" w:rsidR="007A5304" w:rsidRDefault="007A5304" w:rsidP="00733337">
            <w:pPr>
              <w:spacing w:after="0" w:line="276"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3AAB51D2" w14:textId="77777777" w:rsidR="007A5304" w:rsidRDefault="007A5304" w:rsidP="00733337">
            <w:pPr>
              <w:spacing w:after="0" w:line="276"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596EBEC1" w14:textId="77777777" w:rsidR="007A5304" w:rsidRDefault="007A5304" w:rsidP="00733337">
            <w:pPr>
              <w:spacing w:after="0" w:line="276" w:lineRule="auto"/>
              <w:jc w:val="both"/>
              <w:rPr>
                <w:sz w:val="18"/>
              </w:rPr>
            </w:pPr>
          </w:p>
        </w:tc>
      </w:tr>
      <w:tr w:rsidR="007A5304" w14:paraId="4F8D4169"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6822E954" w14:textId="77777777" w:rsidR="007A5304" w:rsidRDefault="007A5304" w:rsidP="00733337">
            <w:pPr>
              <w:spacing w:after="0" w:line="276" w:lineRule="auto"/>
              <w:jc w:val="both"/>
              <w:rPr>
                <w:sz w:val="18"/>
              </w:rPr>
            </w:pPr>
            <w:r>
              <w:rPr>
                <w:sz w:val="18"/>
              </w:rPr>
              <w:t xml:space="preserve">9.   Communicates effectively with professionals. </w:t>
            </w:r>
          </w:p>
        </w:tc>
        <w:tc>
          <w:tcPr>
            <w:tcW w:w="540" w:type="dxa"/>
            <w:tcBorders>
              <w:top w:val="single" w:sz="6" w:space="0" w:color="auto"/>
              <w:left w:val="single" w:sz="6" w:space="0" w:color="auto"/>
              <w:bottom w:val="single" w:sz="6" w:space="0" w:color="auto"/>
              <w:right w:val="single" w:sz="6" w:space="0" w:color="auto"/>
            </w:tcBorders>
          </w:tcPr>
          <w:p w14:paraId="1E5E2E3C"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1E206ACC" w14:textId="77777777" w:rsidR="007A5304" w:rsidRDefault="007A5304" w:rsidP="00733337">
            <w:pPr>
              <w:spacing w:after="0" w:line="276"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5CADD406" w14:textId="77777777" w:rsidR="007A5304" w:rsidRDefault="007A5304" w:rsidP="00733337">
            <w:pPr>
              <w:spacing w:after="0" w:line="276" w:lineRule="auto"/>
              <w:jc w:val="both"/>
              <w:rPr>
                <w:sz w:val="18"/>
              </w:rPr>
            </w:pPr>
          </w:p>
          <w:p w14:paraId="13ABC1B3" w14:textId="77777777" w:rsidR="007A5304" w:rsidRDefault="007A5304" w:rsidP="00733337">
            <w:pPr>
              <w:spacing w:after="0" w:line="276"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3F32A97F" w14:textId="77777777" w:rsidR="007A5304" w:rsidRDefault="007A5304" w:rsidP="00733337">
            <w:pPr>
              <w:spacing w:after="0" w:line="276"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159D5331" w14:textId="77777777" w:rsidR="007A5304" w:rsidRDefault="007A5304" w:rsidP="00733337">
            <w:pPr>
              <w:spacing w:after="0" w:line="276" w:lineRule="auto"/>
              <w:jc w:val="both"/>
              <w:rPr>
                <w:sz w:val="18"/>
              </w:rPr>
            </w:pPr>
          </w:p>
        </w:tc>
      </w:tr>
    </w:tbl>
    <w:p w14:paraId="79134556" w14:textId="77777777" w:rsidR="007A5304" w:rsidRDefault="007A5304" w:rsidP="007A5304">
      <w:pPr>
        <w:spacing w:after="0" w:line="240" w:lineRule="auto"/>
        <w:rPr>
          <w:sz w:val="18"/>
        </w:rPr>
      </w:pPr>
      <w:r>
        <w:rPr>
          <w:sz w:val="18"/>
        </w:rPr>
        <w:br w:type="page"/>
      </w:r>
      <w:r>
        <w:rPr>
          <w:sz w:val="18"/>
        </w:rPr>
        <w:lastRenderedPageBreak/>
        <w:t>Southwest Virginia Community College</w:t>
      </w:r>
    </w:p>
    <w:p w14:paraId="7357FF88" w14:textId="77777777" w:rsidR="007A5304" w:rsidRDefault="007A5304" w:rsidP="007A5304">
      <w:pPr>
        <w:spacing w:after="0" w:line="240" w:lineRule="auto"/>
        <w:rPr>
          <w:sz w:val="18"/>
          <w:u w:val="single"/>
        </w:rPr>
      </w:pPr>
      <w:r>
        <w:rPr>
          <w:sz w:val="18"/>
          <w:u w:val="single"/>
        </w:rPr>
        <w:t>Professional Development Evaluation Form</w:t>
      </w:r>
      <w:r>
        <w:rPr>
          <w:sz w:val="18"/>
          <w:u w:val="single"/>
        </w:rPr>
        <w:tab/>
      </w:r>
      <w:r>
        <w:rPr>
          <w:sz w:val="18"/>
          <w:u w:val="single"/>
        </w:rPr>
        <w:tab/>
      </w:r>
      <w:r>
        <w:rPr>
          <w:sz w:val="18"/>
          <w:u w:val="single"/>
        </w:rPr>
        <w:tab/>
      </w:r>
      <w:r>
        <w:rPr>
          <w:sz w:val="18"/>
          <w:u w:val="single"/>
        </w:rPr>
        <w:tab/>
      </w:r>
      <w:r>
        <w:rPr>
          <w:sz w:val="18"/>
          <w:u w:val="single"/>
        </w:rPr>
        <w:tab/>
        <w:t xml:space="preserve">          </w:t>
      </w:r>
      <w:r>
        <w:rPr>
          <w:sz w:val="18"/>
          <w:u w:val="single"/>
        </w:rPr>
        <w:tab/>
        <w:t xml:space="preserve">     _____________Page 2</w:t>
      </w:r>
    </w:p>
    <w:p w14:paraId="11F2F806" w14:textId="77777777" w:rsidR="007A5304" w:rsidRDefault="007A5304" w:rsidP="007A5304">
      <w:pPr>
        <w:spacing w:after="0" w:line="240" w:lineRule="auto"/>
        <w:rPr>
          <w:sz w:val="18"/>
        </w:rPr>
      </w:pPr>
    </w:p>
    <w:tbl>
      <w:tblPr>
        <w:tblW w:w="10140" w:type="dxa"/>
        <w:tblLayout w:type="fixed"/>
        <w:tblCellMar>
          <w:left w:w="80" w:type="dxa"/>
          <w:right w:w="80" w:type="dxa"/>
        </w:tblCellMar>
        <w:tblLook w:val="0000" w:firstRow="0" w:lastRow="0" w:firstColumn="0" w:lastColumn="0" w:noHBand="0" w:noVBand="0"/>
      </w:tblPr>
      <w:tblGrid>
        <w:gridCol w:w="5120"/>
        <w:gridCol w:w="540"/>
        <w:gridCol w:w="540"/>
        <w:gridCol w:w="540"/>
        <w:gridCol w:w="440"/>
        <w:gridCol w:w="2960"/>
      </w:tblGrid>
      <w:tr w:rsidR="007A5304" w14:paraId="39D4D058" w14:textId="77777777" w:rsidTr="00733337">
        <w:trPr>
          <w:cantSplit/>
        </w:trPr>
        <w:tc>
          <w:tcPr>
            <w:tcW w:w="5120" w:type="dxa"/>
            <w:tcBorders>
              <w:top w:val="single" w:sz="6" w:space="0" w:color="auto"/>
              <w:left w:val="double" w:sz="6" w:space="0" w:color="auto"/>
              <w:bottom w:val="single" w:sz="6" w:space="0" w:color="auto"/>
              <w:right w:val="single" w:sz="6" w:space="0" w:color="auto"/>
            </w:tcBorders>
            <w:shd w:val="pct20" w:color="auto" w:fill="auto"/>
          </w:tcPr>
          <w:p w14:paraId="3121BC26" w14:textId="77777777" w:rsidR="007A5304" w:rsidRDefault="007A5304" w:rsidP="00733337">
            <w:pPr>
              <w:spacing w:after="0" w:line="240" w:lineRule="auto"/>
              <w:jc w:val="center"/>
              <w:rPr>
                <w:sz w:val="18"/>
              </w:rPr>
            </w:pPr>
            <w:r>
              <w:rPr>
                <w:b/>
                <w:sz w:val="18"/>
              </w:rPr>
              <w:t>PROFESSIONAL DEVELOPMENT SKILLS</w:t>
            </w:r>
          </w:p>
        </w:tc>
        <w:tc>
          <w:tcPr>
            <w:tcW w:w="2060" w:type="dxa"/>
            <w:gridSpan w:val="4"/>
            <w:tcBorders>
              <w:top w:val="single" w:sz="6" w:space="0" w:color="auto"/>
              <w:left w:val="single" w:sz="6" w:space="0" w:color="auto"/>
              <w:bottom w:val="single" w:sz="6" w:space="0" w:color="auto"/>
              <w:right w:val="single" w:sz="6" w:space="0" w:color="auto"/>
            </w:tcBorders>
            <w:shd w:val="pct20" w:color="auto" w:fill="auto"/>
          </w:tcPr>
          <w:p w14:paraId="763BB998" w14:textId="77777777" w:rsidR="007A5304" w:rsidRDefault="007A5304" w:rsidP="00733337">
            <w:pPr>
              <w:spacing w:after="0" w:line="240" w:lineRule="auto"/>
              <w:jc w:val="center"/>
              <w:rPr>
                <w:b/>
                <w:sz w:val="18"/>
              </w:rPr>
            </w:pPr>
            <w:r>
              <w:rPr>
                <w:b/>
                <w:sz w:val="18"/>
              </w:rPr>
              <w:t>RATING</w:t>
            </w:r>
          </w:p>
        </w:tc>
        <w:tc>
          <w:tcPr>
            <w:tcW w:w="2960" w:type="dxa"/>
            <w:tcBorders>
              <w:top w:val="single" w:sz="6" w:space="0" w:color="auto"/>
              <w:left w:val="single" w:sz="6" w:space="0" w:color="auto"/>
              <w:bottom w:val="single" w:sz="6" w:space="0" w:color="auto"/>
              <w:right w:val="double" w:sz="6" w:space="0" w:color="auto"/>
            </w:tcBorders>
            <w:shd w:val="pct20" w:color="auto" w:fill="auto"/>
          </w:tcPr>
          <w:p w14:paraId="6C4BFA78" w14:textId="77777777" w:rsidR="007A5304" w:rsidRDefault="007A5304" w:rsidP="00733337">
            <w:pPr>
              <w:spacing w:after="0" w:line="240" w:lineRule="auto"/>
              <w:jc w:val="center"/>
              <w:rPr>
                <w:b/>
                <w:sz w:val="18"/>
              </w:rPr>
            </w:pPr>
            <w:r>
              <w:rPr>
                <w:b/>
                <w:sz w:val="18"/>
              </w:rPr>
              <w:t>COMMENTS</w:t>
            </w:r>
          </w:p>
        </w:tc>
      </w:tr>
      <w:tr w:rsidR="007A5304" w14:paraId="4910BAAE" w14:textId="77777777" w:rsidTr="00733337">
        <w:trPr>
          <w:cantSplit/>
        </w:trPr>
        <w:tc>
          <w:tcPr>
            <w:tcW w:w="5120" w:type="dxa"/>
            <w:tcBorders>
              <w:top w:val="single" w:sz="6" w:space="0" w:color="auto"/>
              <w:left w:val="double" w:sz="6" w:space="0" w:color="auto"/>
              <w:bottom w:val="single" w:sz="6" w:space="0" w:color="auto"/>
              <w:right w:val="single" w:sz="6" w:space="0" w:color="auto"/>
            </w:tcBorders>
            <w:shd w:val="pct20" w:color="auto" w:fill="auto"/>
          </w:tcPr>
          <w:p w14:paraId="34499876"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shd w:val="pct20" w:color="auto" w:fill="auto"/>
          </w:tcPr>
          <w:p w14:paraId="066AAE34" w14:textId="77777777" w:rsidR="007A5304" w:rsidRDefault="007A5304" w:rsidP="00733337">
            <w:pPr>
              <w:spacing w:after="0" w:line="240" w:lineRule="auto"/>
              <w:jc w:val="both"/>
              <w:rPr>
                <w:b/>
                <w:sz w:val="18"/>
              </w:rPr>
            </w:pPr>
            <w:r>
              <w:rPr>
                <w:b/>
                <w:sz w:val="18"/>
              </w:rPr>
              <w:t>0</w:t>
            </w:r>
          </w:p>
        </w:tc>
        <w:tc>
          <w:tcPr>
            <w:tcW w:w="540" w:type="dxa"/>
            <w:tcBorders>
              <w:top w:val="single" w:sz="6" w:space="0" w:color="auto"/>
              <w:left w:val="single" w:sz="6" w:space="0" w:color="auto"/>
              <w:bottom w:val="single" w:sz="6" w:space="0" w:color="auto"/>
              <w:right w:val="single" w:sz="6" w:space="0" w:color="auto"/>
            </w:tcBorders>
            <w:shd w:val="pct20" w:color="auto" w:fill="auto"/>
          </w:tcPr>
          <w:p w14:paraId="45A9B15F" w14:textId="77777777" w:rsidR="007A5304" w:rsidRDefault="007A5304" w:rsidP="00733337">
            <w:pPr>
              <w:spacing w:after="0" w:line="240" w:lineRule="auto"/>
              <w:jc w:val="both"/>
              <w:rPr>
                <w:b/>
                <w:sz w:val="18"/>
              </w:rPr>
            </w:pPr>
            <w:r>
              <w:rPr>
                <w:b/>
                <w:sz w:val="18"/>
              </w:rPr>
              <w:t>1</w:t>
            </w:r>
          </w:p>
        </w:tc>
        <w:tc>
          <w:tcPr>
            <w:tcW w:w="540" w:type="dxa"/>
            <w:tcBorders>
              <w:top w:val="single" w:sz="6" w:space="0" w:color="auto"/>
              <w:left w:val="single" w:sz="6" w:space="0" w:color="auto"/>
              <w:bottom w:val="single" w:sz="6" w:space="0" w:color="auto"/>
              <w:right w:val="single" w:sz="6" w:space="0" w:color="auto"/>
            </w:tcBorders>
            <w:shd w:val="pct20" w:color="auto" w:fill="auto"/>
          </w:tcPr>
          <w:p w14:paraId="1A0650FF" w14:textId="77777777" w:rsidR="007A5304" w:rsidRDefault="007A5304" w:rsidP="00733337">
            <w:pPr>
              <w:spacing w:after="0" w:line="240" w:lineRule="auto"/>
              <w:jc w:val="both"/>
              <w:rPr>
                <w:sz w:val="18"/>
              </w:rPr>
            </w:pPr>
            <w:r>
              <w:rPr>
                <w:b/>
                <w:sz w:val="18"/>
              </w:rPr>
              <w:t>2</w:t>
            </w:r>
          </w:p>
        </w:tc>
        <w:tc>
          <w:tcPr>
            <w:tcW w:w="440" w:type="dxa"/>
            <w:tcBorders>
              <w:top w:val="single" w:sz="6" w:space="0" w:color="auto"/>
              <w:left w:val="single" w:sz="6" w:space="0" w:color="auto"/>
              <w:bottom w:val="single" w:sz="6" w:space="0" w:color="auto"/>
              <w:right w:val="single" w:sz="6" w:space="0" w:color="auto"/>
            </w:tcBorders>
            <w:shd w:val="pct20" w:color="auto" w:fill="auto"/>
          </w:tcPr>
          <w:p w14:paraId="7F5E050C" w14:textId="77777777" w:rsidR="007A5304" w:rsidRDefault="007A5304" w:rsidP="00733337">
            <w:pPr>
              <w:spacing w:after="0" w:line="240" w:lineRule="auto"/>
              <w:jc w:val="both"/>
              <w:rPr>
                <w:b/>
                <w:sz w:val="18"/>
              </w:rPr>
            </w:pPr>
            <w:r>
              <w:rPr>
                <w:b/>
                <w:sz w:val="18"/>
              </w:rPr>
              <w:t>3</w:t>
            </w:r>
          </w:p>
        </w:tc>
        <w:tc>
          <w:tcPr>
            <w:tcW w:w="2960" w:type="dxa"/>
            <w:tcBorders>
              <w:top w:val="single" w:sz="6" w:space="0" w:color="auto"/>
              <w:left w:val="single" w:sz="6" w:space="0" w:color="auto"/>
              <w:bottom w:val="single" w:sz="6" w:space="0" w:color="auto"/>
              <w:right w:val="double" w:sz="6" w:space="0" w:color="auto"/>
            </w:tcBorders>
            <w:shd w:val="pct20" w:color="auto" w:fill="auto"/>
          </w:tcPr>
          <w:p w14:paraId="54F4A953" w14:textId="77777777" w:rsidR="007A5304" w:rsidRDefault="007A5304" w:rsidP="00733337">
            <w:pPr>
              <w:spacing w:after="0" w:line="240" w:lineRule="auto"/>
              <w:jc w:val="both"/>
              <w:rPr>
                <w:sz w:val="18"/>
              </w:rPr>
            </w:pPr>
          </w:p>
        </w:tc>
      </w:tr>
      <w:tr w:rsidR="007A5304" w14:paraId="69657AD4"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21D683C6" w14:textId="77777777" w:rsidR="007A5304" w:rsidRDefault="007A5304" w:rsidP="00733337">
            <w:pPr>
              <w:spacing w:after="0" w:line="240" w:lineRule="auto"/>
              <w:jc w:val="both"/>
              <w:rPr>
                <w:sz w:val="18"/>
              </w:rPr>
            </w:pPr>
            <w:r>
              <w:rPr>
                <w:sz w:val="18"/>
              </w:rPr>
              <w:t>10. Recognizes and utilizes nonverbal communication.</w:t>
            </w:r>
          </w:p>
          <w:p w14:paraId="3D89FF3F"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7211F631"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361E9BA1"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4F4543A2"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2F407704"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5722B423" w14:textId="77777777" w:rsidR="007A5304" w:rsidRDefault="007A5304" w:rsidP="00733337">
            <w:pPr>
              <w:spacing w:after="0" w:line="240" w:lineRule="auto"/>
              <w:jc w:val="both"/>
              <w:rPr>
                <w:sz w:val="18"/>
              </w:rPr>
            </w:pPr>
          </w:p>
        </w:tc>
      </w:tr>
      <w:tr w:rsidR="007A5304" w14:paraId="06A49764"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7526083B" w14:textId="77777777" w:rsidR="007A5304" w:rsidRDefault="007A5304" w:rsidP="00733337">
            <w:pPr>
              <w:spacing w:after="0" w:line="240" w:lineRule="auto"/>
              <w:jc w:val="both"/>
              <w:rPr>
                <w:sz w:val="18"/>
              </w:rPr>
            </w:pPr>
            <w:r>
              <w:rPr>
                <w:sz w:val="18"/>
              </w:rPr>
              <w:t xml:space="preserve">11.  Organizes and places priorities in an effective sequence. </w:t>
            </w:r>
          </w:p>
        </w:tc>
        <w:tc>
          <w:tcPr>
            <w:tcW w:w="540" w:type="dxa"/>
            <w:tcBorders>
              <w:top w:val="single" w:sz="6" w:space="0" w:color="auto"/>
              <w:left w:val="single" w:sz="6" w:space="0" w:color="auto"/>
              <w:bottom w:val="single" w:sz="6" w:space="0" w:color="auto"/>
              <w:right w:val="single" w:sz="6" w:space="0" w:color="auto"/>
            </w:tcBorders>
          </w:tcPr>
          <w:p w14:paraId="4F16AAE1"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33A665DC"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119E86E3" w14:textId="77777777" w:rsidR="007A5304" w:rsidRDefault="007A5304" w:rsidP="00733337">
            <w:pPr>
              <w:spacing w:after="0" w:line="240" w:lineRule="auto"/>
              <w:jc w:val="both"/>
              <w:rPr>
                <w:sz w:val="18"/>
              </w:rPr>
            </w:pPr>
          </w:p>
          <w:p w14:paraId="09A95D67"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4170EEF7"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248C5C90" w14:textId="77777777" w:rsidR="007A5304" w:rsidRDefault="007A5304" w:rsidP="00733337">
            <w:pPr>
              <w:spacing w:after="0" w:line="240" w:lineRule="auto"/>
              <w:jc w:val="both"/>
              <w:rPr>
                <w:sz w:val="18"/>
              </w:rPr>
            </w:pPr>
          </w:p>
          <w:p w14:paraId="37C7CA31" w14:textId="77777777" w:rsidR="007A5304" w:rsidRDefault="007A5304" w:rsidP="00733337">
            <w:pPr>
              <w:spacing w:after="0" w:line="240" w:lineRule="auto"/>
              <w:jc w:val="both"/>
              <w:rPr>
                <w:sz w:val="18"/>
              </w:rPr>
            </w:pPr>
          </w:p>
        </w:tc>
      </w:tr>
      <w:tr w:rsidR="007A5304" w14:paraId="3950DA9A"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735085C8" w14:textId="77777777" w:rsidR="007A5304" w:rsidRDefault="007A5304" w:rsidP="00733337">
            <w:pPr>
              <w:spacing w:after="0" w:line="240" w:lineRule="auto"/>
              <w:jc w:val="both"/>
              <w:rPr>
                <w:sz w:val="18"/>
              </w:rPr>
            </w:pPr>
            <w:r>
              <w:rPr>
                <w:sz w:val="18"/>
              </w:rPr>
              <w:t>12.  Recognizes and utilizes knowledge of strengths.</w:t>
            </w:r>
          </w:p>
        </w:tc>
        <w:tc>
          <w:tcPr>
            <w:tcW w:w="540" w:type="dxa"/>
            <w:tcBorders>
              <w:top w:val="single" w:sz="6" w:space="0" w:color="auto"/>
              <w:left w:val="single" w:sz="6" w:space="0" w:color="auto"/>
              <w:bottom w:val="single" w:sz="6" w:space="0" w:color="auto"/>
              <w:right w:val="single" w:sz="6" w:space="0" w:color="auto"/>
            </w:tcBorders>
          </w:tcPr>
          <w:p w14:paraId="73293B2B"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0FCFE805"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3604C3FC"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6FDF6EEA"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69AEF513" w14:textId="77777777" w:rsidR="007A5304" w:rsidRDefault="007A5304" w:rsidP="00733337">
            <w:pPr>
              <w:spacing w:after="0" w:line="240" w:lineRule="auto"/>
              <w:jc w:val="both"/>
              <w:rPr>
                <w:sz w:val="18"/>
              </w:rPr>
            </w:pPr>
          </w:p>
          <w:p w14:paraId="77FCD3A8" w14:textId="77777777" w:rsidR="007A5304" w:rsidRDefault="007A5304" w:rsidP="00733337">
            <w:pPr>
              <w:spacing w:after="0" w:line="240" w:lineRule="auto"/>
              <w:jc w:val="both"/>
              <w:rPr>
                <w:sz w:val="18"/>
              </w:rPr>
            </w:pPr>
          </w:p>
        </w:tc>
      </w:tr>
      <w:tr w:rsidR="007A5304" w14:paraId="3B93A96E"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6DDF2879" w14:textId="77777777" w:rsidR="007A5304" w:rsidRDefault="007A5304" w:rsidP="00733337">
            <w:pPr>
              <w:spacing w:after="0" w:line="240" w:lineRule="auto"/>
              <w:jc w:val="both"/>
              <w:rPr>
                <w:sz w:val="18"/>
              </w:rPr>
            </w:pPr>
            <w:r>
              <w:rPr>
                <w:sz w:val="18"/>
              </w:rPr>
              <w:t>13.  Recognizes and utilizes knowledge of weaknesses.</w:t>
            </w:r>
          </w:p>
        </w:tc>
        <w:tc>
          <w:tcPr>
            <w:tcW w:w="540" w:type="dxa"/>
            <w:tcBorders>
              <w:top w:val="single" w:sz="6" w:space="0" w:color="auto"/>
              <w:left w:val="single" w:sz="6" w:space="0" w:color="auto"/>
              <w:bottom w:val="single" w:sz="6" w:space="0" w:color="auto"/>
              <w:right w:val="single" w:sz="6" w:space="0" w:color="auto"/>
            </w:tcBorders>
          </w:tcPr>
          <w:p w14:paraId="2520A4B1"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705AE228"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69A2F9C9" w14:textId="77777777" w:rsidR="007A5304" w:rsidRDefault="007A5304" w:rsidP="00733337">
            <w:pPr>
              <w:spacing w:after="0" w:line="240" w:lineRule="auto"/>
              <w:jc w:val="both"/>
              <w:rPr>
                <w:sz w:val="18"/>
              </w:rPr>
            </w:pPr>
          </w:p>
          <w:p w14:paraId="2C558B88"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68D6AF61"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0F130750" w14:textId="77777777" w:rsidR="007A5304" w:rsidRDefault="007A5304" w:rsidP="00733337">
            <w:pPr>
              <w:spacing w:after="0" w:line="240" w:lineRule="auto"/>
              <w:jc w:val="both"/>
              <w:rPr>
                <w:sz w:val="18"/>
              </w:rPr>
            </w:pPr>
          </w:p>
          <w:p w14:paraId="680C5131" w14:textId="77777777" w:rsidR="007A5304" w:rsidRDefault="007A5304" w:rsidP="00733337">
            <w:pPr>
              <w:spacing w:after="0" w:line="240" w:lineRule="auto"/>
              <w:jc w:val="both"/>
              <w:rPr>
                <w:sz w:val="18"/>
              </w:rPr>
            </w:pPr>
          </w:p>
        </w:tc>
      </w:tr>
      <w:tr w:rsidR="007A5304" w14:paraId="660718FC"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2AD7B8A1" w14:textId="77777777" w:rsidR="007A5304" w:rsidRDefault="007A5304" w:rsidP="00733337">
            <w:pPr>
              <w:spacing w:after="0" w:line="240" w:lineRule="auto"/>
              <w:ind w:left="360" w:hanging="360"/>
              <w:jc w:val="both"/>
              <w:rPr>
                <w:sz w:val="18"/>
              </w:rPr>
            </w:pPr>
            <w:r>
              <w:rPr>
                <w:sz w:val="18"/>
              </w:rPr>
              <w:t>14.  Demonstrates the ability to problem solve by logically evaluation facts.</w:t>
            </w:r>
          </w:p>
          <w:p w14:paraId="30D2BFE5" w14:textId="77777777" w:rsidR="007A5304" w:rsidRDefault="007A5304" w:rsidP="00733337">
            <w:pPr>
              <w:spacing w:after="0" w:line="240" w:lineRule="auto"/>
              <w:ind w:left="360" w:hanging="360"/>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20189201"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69A5F3B9"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1E83E55D" w14:textId="77777777" w:rsidR="007A5304" w:rsidRDefault="007A5304" w:rsidP="00733337">
            <w:pPr>
              <w:spacing w:after="0" w:line="240" w:lineRule="auto"/>
              <w:jc w:val="both"/>
              <w:rPr>
                <w:sz w:val="18"/>
              </w:rPr>
            </w:pPr>
          </w:p>
          <w:p w14:paraId="4502DC81"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19D211CA" w14:textId="77777777" w:rsidR="007A5304" w:rsidRDefault="007A5304" w:rsidP="00733337">
            <w:pPr>
              <w:spacing w:after="0" w:line="240" w:lineRule="auto"/>
              <w:jc w:val="both"/>
              <w:rPr>
                <w:sz w:val="18"/>
              </w:rPr>
            </w:pPr>
          </w:p>
          <w:p w14:paraId="2B012C74"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67132F36" w14:textId="77777777" w:rsidR="007A5304" w:rsidRDefault="007A5304" w:rsidP="00733337">
            <w:pPr>
              <w:spacing w:after="0" w:line="240" w:lineRule="auto"/>
              <w:jc w:val="both"/>
              <w:rPr>
                <w:sz w:val="18"/>
              </w:rPr>
            </w:pPr>
          </w:p>
        </w:tc>
      </w:tr>
      <w:tr w:rsidR="007A5304" w14:paraId="529E8ED0"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39566ABE" w14:textId="77777777" w:rsidR="007A5304" w:rsidRDefault="007A5304" w:rsidP="00733337">
            <w:pPr>
              <w:spacing w:after="0" w:line="240" w:lineRule="auto"/>
              <w:jc w:val="both"/>
              <w:rPr>
                <w:sz w:val="18"/>
              </w:rPr>
            </w:pPr>
            <w:r>
              <w:rPr>
                <w:sz w:val="18"/>
              </w:rPr>
              <w:t>15.  Asks appropriate questions when in doubt.</w:t>
            </w:r>
          </w:p>
        </w:tc>
        <w:tc>
          <w:tcPr>
            <w:tcW w:w="540" w:type="dxa"/>
            <w:tcBorders>
              <w:top w:val="single" w:sz="6" w:space="0" w:color="auto"/>
              <w:left w:val="single" w:sz="6" w:space="0" w:color="auto"/>
              <w:bottom w:val="single" w:sz="6" w:space="0" w:color="auto"/>
              <w:right w:val="single" w:sz="6" w:space="0" w:color="auto"/>
            </w:tcBorders>
          </w:tcPr>
          <w:p w14:paraId="4349C3C7"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7FE89171"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18208853"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331A9DC3"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1F2311DE" w14:textId="77777777" w:rsidR="007A5304" w:rsidRDefault="007A5304" w:rsidP="00733337">
            <w:pPr>
              <w:spacing w:after="0" w:line="240" w:lineRule="auto"/>
              <w:jc w:val="both"/>
              <w:rPr>
                <w:sz w:val="18"/>
              </w:rPr>
            </w:pPr>
          </w:p>
          <w:p w14:paraId="1F7124D4" w14:textId="77777777" w:rsidR="007A5304" w:rsidRDefault="007A5304" w:rsidP="00733337">
            <w:pPr>
              <w:spacing w:after="0" w:line="240" w:lineRule="auto"/>
              <w:jc w:val="both"/>
              <w:rPr>
                <w:sz w:val="18"/>
              </w:rPr>
            </w:pPr>
          </w:p>
        </w:tc>
      </w:tr>
      <w:tr w:rsidR="007A5304" w14:paraId="0BDAD186"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27D9AB70" w14:textId="77777777" w:rsidR="007A5304" w:rsidRDefault="007A5304" w:rsidP="00733337">
            <w:pPr>
              <w:spacing w:after="0" w:line="240" w:lineRule="auto"/>
              <w:ind w:left="360" w:hanging="360"/>
              <w:jc w:val="both"/>
              <w:rPr>
                <w:sz w:val="18"/>
              </w:rPr>
            </w:pPr>
            <w:r>
              <w:rPr>
                <w:sz w:val="18"/>
              </w:rPr>
              <w:t>16.  Demonstrates the ability to modify behavior in response    to feedback.</w:t>
            </w:r>
          </w:p>
          <w:p w14:paraId="6492B46A" w14:textId="77777777" w:rsidR="007A5304" w:rsidRDefault="007A5304" w:rsidP="00733337">
            <w:pPr>
              <w:spacing w:after="0" w:line="240" w:lineRule="auto"/>
              <w:ind w:left="360" w:hanging="360"/>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6B202058"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4A85C801"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0956A7E8" w14:textId="77777777" w:rsidR="007A5304" w:rsidRDefault="007A5304" w:rsidP="00733337">
            <w:pPr>
              <w:spacing w:after="0" w:line="240" w:lineRule="auto"/>
              <w:jc w:val="both"/>
              <w:rPr>
                <w:sz w:val="18"/>
              </w:rPr>
            </w:pPr>
          </w:p>
          <w:p w14:paraId="5C742514"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6EBF5A23"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3DF1E3CE" w14:textId="77777777" w:rsidR="007A5304" w:rsidRDefault="007A5304" w:rsidP="00733337">
            <w:pPr>
              <w:spacing w:after="0" w:line="240" w:lineRule="auto"/>
              <w:jc w:val="both"/>
              <w:rPr>
                <w:sz w:val="18"/>
              </w:rPr>
            </w:pPr>
          </w:p>
          <w:p w14:paraId="03BD2FAE" w14:textId="77777777" w:rsidR="007A5304" w:rsidRDefault="007A5304" w:rsidP="00733337">
            <w:pPr>
              <w:spacing w:after="0" w:line="240" w:lineRule="auto"/>
              <w:jc w:val="both"/>
              <w:rPr>
                <w:sz w:val="18"/>
              </w:rPr>
            </w:pPr>
          </w:p>
        </w:tc>
      </w:tr>
      <w:tr w:rsidR="007A5304" w14:paraId="55B17E18"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64A4B4B4" w14:textId="77777777" w:rsidR="007A5304" w:rsidRDefault="007A5304" w:rsidP="00733337">
            <w:pPr>
              <w:spacing w:after="0" w:line="240" w:lineRule="auto"/>
              <w:ind w:left="360" w:hanging="360"/>
              <w:jc w:val="both"/>
              <w:rPr>
                <w:sz w:val="18"/>
              </w:rPr>
            </w:pPr>
            <w:r>
              <w:rPr>
                <w:sz w:val="18"/>
              </w:rPr>
              <w:t>17.  Demonstrates the ability to give constructive feedback in a timely and appropriate manner.</w:t>
            </w:r>
          </w:p>
          <w:p w14:paraId="1DB551FB" w14:textId="77777777" w:rsidR="007A5304" w:rsidRDefault="007A5304" w:rsidP="00733337">
            <w:pPr>
              <w:spacing w:after="0" w:line="240" w:lineRule="auto"/>
              <w:ind w:left="360" w:hanging="360"/>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5016D5EF"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171A242B"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60EA4023" w14:textId="77777777" w:rsidR="007A5304" w:rsidRDefault="007A5304" w:rsidP="00733337">
            <w:pPr>
              <w:spacing w:after="0" w:line="240" w:lineRule="auto"/>
              <w:jc w:val="both"/>
              <w:rPr>
                <w:sz w:val="18"/>
              </w:rPr>
            </w:pPr>
          </w:p>
          <w:p w14:paraId="15AB799A"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6E64B839"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28FC5426" w14:textId="77777777" w:rsidR="007A5304" w:rsidRDefault="007A5304" w:rsidP="00733337">
            <w:pPr>
              <w:spacing w:after="0" w:line="240" w:lineRule="auto"/>
              <w:jc w:val="both"/>
              <w:rPr>
                <w:sz w:val="18"/>
              </w:rPr>
            </w:pPr>
          </w:p>
          <w:p w14:paraId="73350FF1" w14:textId="77777777" w:rsidR="007A5304" w:rsidRDefault="007A5304" w:rsidP="00733337">
            <w:pPr>
              <w:spacing w:after="0" w:line="240" w:lineRule="auto"/>
              <w:jc w:val="both"/>
              <w:rPr>
                <w:sz w:val="18"/>
              </w:rPr>
            </w:pPr>
          </w:p>
        </w:tc>
      </w:tr>
      <w:tr w:rsidR="007A5304" w14:paraId="3AB67BFE"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153F4E24" w14:textId="77777777" w:rsidR="007A5304" w:rsidRDefault="007A5304" w:rsidP="00733337">
            <w:pPr>
              <w:spacing w:after="0" w:line="240" w:lineRule="auto"/>
              <w:jc w:val="both"/>
              <w:rPr>
                <w:sz w:val="18"/>
              </w:rPr>
            </w:pPr>
            <w:r>
              <w:rPr>
                <w:sz w:val="18"/>
              </w:rPr>
              <w:t>18.  Demonstrates emotional stability</w:t>
            </w:r>
          </w:p>
        </w:tc>
        <w:tc>
          <w:tcPr>
            <w:tcW w:w="540" w:type="dxa"/>
            <w:tcBorders>
              <w:top w:val="single" w:sz="6" w:space="0" w:color="auto"/>
              <w:left w:val="single" w:sz="6" w:space="0" w:color="auto"/>
              <w:bottom w:val="single" w:sz="6" w:space="0" w:color="auto"/>
              <w:right w:val="single" w:sz="6" w:space="0" w:color="auto"/>
            </w:tcBorders>
          </w:tcPr>
          <w:p w14:paraId="38A57260"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3E21A8AA"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2C5048CB" w14:textId="77777777" w:rsidR="007A5304" w:rsidRDefault="007A5304" w:rsidP="00733337">
            <w:pPr>
              <w:spacing w:after="0" w:line="240" w:lineRule="auto"/>
              <w:jc w:val="both"/>
              <w:rPr>
                <w:sz w:val="18"/>
              </w:rPr>
            </w:pPr>
          </w:p>
          <w:p w14:paraId="1F054EB8"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29A99A73"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6A96EAB1" w14:textId="77777777" w:rsidR="007A5304" w:rsidRDefault="007A5304" w:rsidP="00733337">
            <w:pPr>
              <w:spacing w:after="0" w:line="240" w:lineRule="auto"/>
              <w:rPr>
                <w:sz w:val="18"/>
              </w:rPr>
            </w:pPr>
          </w:p>
        </w:tc>
      </w:tr>
      <w:tr w:rsidR="007A5304" w14:paraId="0D428D52"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05BF8423" w14:textId="77777777" w:rsidR="007A5304" w:rsidRDefault="007A5304" w:rsidP="00733337">
            <w:pPr>
              <w:spacing w:after="0" w:line="240" w:lineRule="auto"/>
              <w:jc w:val="both"/>
              <w:rPr>
                <w:sz w:val="18"/>
              </w:rPr>
            </w:pPr>
            <w:r>
              <w:rPr>
                <w:sz w:val="18"/>
              </w:rPr>
              <w:t>19.  Deals with personal emotions maturely.</w:t>
            </w:r>
          </w:p>
          <w:p w14:paraId="1F3CE36C"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7DED5C41"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15F92865"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128F6B0F"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230AD30D"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714F60D4" w14:textId="77777777" w:rsidR="007A5304" w:rsidRDefault="007A5304" w:rsidP="00733337">
            <w:pPr>
              <w:spacing w:after="0" w:line="240" w:lineRule="auto"/>
              <w:rPr>
                <w:sz w:val="18"/>
              </w:rPr>
            </w:pPr>
          </w:p>
        </w:tc>
      </w:tr>
      <w:tr w:rsidR="007A5304" w14:paraId="0646755E"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4D343045" w14:textId="77777777" w:rsidR="007A5304" w:rsidRDefault="007A5304" w:rsidP="00733337">
            <w:pPr>
              <w:spacing w:after="0" w:line="240" w:lineRule="auto"/>
              <w:ind w:left="360" w:hanging="360"/>
              <w:jc w:val="both"/>
              <w:rPr>
                <w:sz w:val="18"/>
              </w:rPr>
            </w:pPr>
            <w:r>
              <w:rPr>
                <w:sz w:val="18"/>
              </w:rPr>
              <w:t>20. Demonstrates the ability to be flexible with unexpected situations.</w:t>
            </w:r>
          </w:p>
          <w:p w14:paraId="662CAAB8" w14:textId="77777777" w:rsidR="007A5304" w:rsidRDefault="007A5304" w:rsidP="00733337">
            <w:pPr>
              <w:spacing w:after="0" w:line="240" w:lineRule="auto"/>
              <w:ind w:left="360" w:hanging="360"/>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5A9E4503"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04CA5AB6"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6206AAB1" w14:textId="77777777" w:rsidR="007A5304" w:rsidRDefault="007A5304" w:rsidP="00733337">
            <w:pPr>
              <w:spacing w:after="0" w:line="240" w:lineRule="auto"/>
              <w:jc w:val="both"/>
              <w:rPr>
                <w:sz w:val="18"/>
              </w:rPr>
            </w:pPr>
          </w:p>
          <w:p w14:paraId="34CF3972"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0CDB8888"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5D119322" w14:textId="77777777" w:rsidR="007A5304" w:rsidRDefault="007A5304" w:rsidP="00733337">
            <w:pPr>
              <w:spacing w:after="0" w:line="240" w:lineRule="auto"/>
              <w:jc w:val="both"/>
              <w:rPr>
                <w:sz w:val="18"/>
              </w:rPr>
            </w:pPr>
          </w:p>
        </w:tc>
      </w:tr>
      <w:tr w:rsidR="007A5304" w14:paraId="7504B839"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58114DD8" w14:textId="77777777" w:rsidR="007A5304" w:rsidRDefault="007A5304" w:rsidP="00733337">
            <w:pPr>
              <w:spacing w:after="0" w:line="240" w:lineRule="auto"/>
              <w:ind w:left="360" w:hanging="360"/>
              <w:jc w:val="both"/>
              <w:rPr>
                <w:sz w:val="18"/>
              </w:rPr>
            </w:pPr>
            <w:r>
              <w:rPr>
                <w:sz w:val="18"/>
              </w:rPr>
              <w:t>21. Displays honesty and integrity in academic and professional matters.</w:t>
            </w:r>
          </w:p>
          <w:p w14:paraId="2AE4483D" w14:textId="77777777" w:rsidR="007A5304" w:rsidRDefault="007A5304" w:rsidP="00733337">
            <w:pPr>
              <w:spacing w:after="0" w:line="240" w:lineRule="auto"/>
              <w:ind w:left="360" w:hanging="360"/>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12B40DCD"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20822972"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3C7CC831"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1A18C81C"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43C19883" w14:textId="77777777" w:rsidR="007A5304" w:rsidRDefault="007A5304" w:rsidP="00733337">
            <w:pPr>
              <w:spacing w:after="0" w:line="240" w:lineRule="auto"/>
              <w:jc w:val="both"/>
              <w:rPr>
                <w:sz w:val="18"/>
              </w:rPr>
            </w:pPr>
          </w:p>
        </w:tc>
      </w:tr>
      <w:tr w:rsidR="007A5304" w14:paraId="3E055FF9" w14:textId="77777777" w:rsidTr="00733337">
        <w:trPr>
          <w:cantSplit/>
        </w:trPr>
        <w:tc>
          <w:tcPr>
            <w:tcW w:w="5120" w:type="dxa"/>
            <w:tcBorders>
              <w:top w:val="single" w:sz="6" w:space="0" w:color="auto"/>
              <w:left w:val="double" w:sz="6" w:space="0" w:color="auto"/>
              <w:bottom w:val="single" w:sz="6" w:space="0" w:color="auto"/>
              <w:right w:val="single" w:sz="6" w:space="0" w:color="auto"/>
            </w:tcBorders>
          </w:tcPr>
          <w:p w14:paraId="511C4C5B" w14:textId="77777777" w:rsidR="007A5304" w:rsidRDefault="007A5304" w:rsidP="00733337">
            <w:pPr>
              <w:spacing w:after="0" w:line="240" w:lineRule="auto"/>
              <w:jc w:val="both"/>
              <w:rPr>
                <w:sz w:val="18"/>
              </w:rPr>
            </w:pPr>
            <w:r>
              <w:rPr>
                <w:sz w:val="18"/>
              </w:rPr>
              <w:t>22.  Demonstrates functional level of confidence</w:t>
            </w:r>
          </w:p>
        </w:tc>
        <w:tc>
          <w:tcPr>
            <w:tcW w:w="540" w:type="dxa"/>
            <w:tcBorders>
              <w:top w:val="single" w:sz="6" w:space="0" w:color="auto"/>
              <w:left w:val="single" w:sz="6" w:space="0" w:color="auto"/>
              <w:bottom w:val="single" w:sz="6" w:space="0" w:color="auto"/>
              <w:right w:val="single" w:sz="6" w:space="0" w:color="auto"/>
            </w:tcBorders>
          </w:tcPr>
          <w:p w14:paraId="45AA1D65"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2A367978"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single" w:sz="6" w:space="0" w:color="auto"/>
              <w:right w:val="single" w:sz="6" w:space="0" w:color="auto"/>
            </w:tcBorders>
          </w:tcPr>
          <w:p w14:paraId="06DEB8E7"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single" w:sz="6" w:space="0" w:color="auto"/>
              <w:right w:val="single" w:sz="6" w:space="0" w:color="auto"/>
            </w:tcBorders>
          </w:tcPr>
          <w:p w14:paraId="29683443"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single" w:sz="6" w:space="0" w:color="auto"/>
              <w:right w:val="double" w:sz="6" w:space="0" w:color="auto"/>
            </w:tcBorders>
          </w:tcPr>
          <w:p w14:paraId="1DA9A69D" w14:textId="77777777" w:rsidR="007A5304" w:rsidRDefault="007A5304" w:rsidP="00733337">
            <w:pPr>
              <w:spacing w:after="0" w:line="240" w:lineRule="auto"/>
              <w:jc w:val="both"/>
              <w:rPr>
                <w:sz w:val="18"/>
              </w:rPr>
            </w:pPr>
          </w:p>
          <w:p w14:paraId="10699853" w14:textId="77777777" w:rsidR="007A5304" w:rsidRDefault="007A5304" w:rsidP="00733337">
            <w:pPr>
              <w:spacing w:after="0" w:line="240" w:lineRule="auto"/>
              <w:jc w:val="both"/>
              <w:rPr>
                <w:sz w:val="18"/>
              </w:rPr>
            </w:pPr>
          </w:p>
        </w:tc>
      </w:tr>
      <w:tr w:rsidR="007A5304" w14:paraId="0A1600ED" w14:textId="77777777" w:rsidTr="00733337">
        <w:trPr>
          <w:cantSplit/>
        </w:trPr>
        <w:tc>
          <w:tcPr>
            <w:tcW w:w="5120" w:type="dxa"/>
            <w:tcBorders>
              <w:left w:val="double" w:sz="6" w:space="0" w:color="auto"/>
              <w:bottom w:val="double" w:sz="6" w:space="0" w:color="auto"/>
              <w:right w:val="single" w:sz="6" w:space="0" w:color="auto"/>
            </w:tcBorders>
          </w:tcPr>
          <w:p w14:paraId="6F3FB9A8" w14:textId="77777777" w:rsidR="007A5304" w:rsidRDefault="007A5304" w:rsidP="00733337">
            <w:pPr>
              <w:spacing w:after="0" w:line="240" w:lineRule="auto"/>
              <w:jc w:val="both"/>
              <w:rPr>
                <w:sz w:val="18"/>
              </w:rPr>
            </w:pPr>
            <w:r>
              <w:rPr>
                <w:sz w:val="18"/>
              </w:rPr>
              <w:t>23. Complies with rules of the classroom and building.</w:t>
            </w:r>
          </w:p>
        </w:tc>
        <w:tc>
          <w:tcPr>
            <w:tcW w:w="540" w:type="dxa"/>
            <w:tcBorders>
              <w:top w:val="single" w:sz="6" w:space="0" w:color="auto"/>
              <w:bottom w:val="single" w:sz="6" w:space="0" w:color="auto"/>
              <w:right w:val="single" w:sz="6" w:space="0" w:color="auto"/>
            </w:tcBorders>
          </w:tcPr>
          <w:p w14:paraId="7AC258F0"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double" w:sz="6" w:space="0" w:color="auto"/>
              <w:right w:val="single" w:sz="6" w:space="0" w:color="auto"/>
            </w:tcBorders>
          </w:tcPr>
          <w:p w14:paraId="0CDAF995" w14:textId="77777777" w:rsidR="007A5304" w:rsidRDefault="007A5304" w:rsidP="00733337">
            <w:pPr>
              <w:spacing w:after="0" w:line="240" w:lineRule="auto"/>
              <w:jc w:val="both"/>
              <w:rPr>
                <w:sz w:val="18"/>
              </w:rPr>
            </w:pPr>
          </w:p>
        </w:tc>
        <w:tc>
          <w:tcPr>
            <w:tcW w:w="540" w:type="dxa"/>
            <w:tcBorders>
              <w:top w:val="single" w:sz="6" w:space="0" w:color="auto"/>
              <w:left w:val="single" w:sz="6" w:space="0" w:color="auto"/>
              <w:bottom w:val="double" w:sz="6" w:space="0" w:color="auto"/>
              <w:right w:val="single" w:sz="6" w:space="0" w:color="auto"/>
            </w:tcBorders>
          </w:tcPr>
          <w:p w14:paraId="47A58F7D" w14:textId="77777777" w:rsidR="007A5304" w:rsidRDefault="007A5304" w:rsidP="00733337">
            <w:pPr>
              <w:spacing w:after="0" w:line="240" w:lineRule="auto"/>
              <w:jc w:val="both"/>
              <w:rPr>
                <w:sz w:val="18"/>
              </w:rPr>
            </w:pPr>
          </w:p>
          <w:p w14:paraId="357E7764" w14:textId="77777777" w:rsidR="007A5304" w:rsidRDefault="007A5304" w:rsidP="00733337">
            <w:pPr>
              <w:spacing w:after="0" w:line="240" w:lineRule="auto"/>
              <w:jc w:val="both"/>
              <w:rPr>
                <w:sz w:val="18"/>
              </w:rPr>
            </w:pPr>
          </w:p>
        </w:tc>
        <w:tc>
          <w:tcPr>
            <w:tcW w:w="440" w:type="dxa"/>
            <w:tcBorders>
              <w:top w:val="single" w:sz="6" w:space="0" w:color="auto"/>
              <w:left w:val="single" w:sz="6" w:space="0" w:color="auto"/>
              <w:bottom w:val="double" w:sz="6" w:space="0" w:color="auto"/>
              <w:right w:val="single" w:sz="6" w:space="0" w:color="auto"/>
            </w:tcBorders>
          </w:tcPr>
          <w:p w14:paraId="4FB70E05" w14:textId="77777777" w:rsidR="007A5304" w:rsidRDefault="007A5304" w:rsidP="00733337">
            <w:pPr>
              <w:spacing w:after="0" w:line="240" w:lineRule="auto"/>
              <w:jc w:val="both"/>
              <w:rPr>
                <w:sz w:val="18"/>
              </w:rPr>
            </w:pPr>
          </w:p>
        </w:tc>
        <w:tc>
          <w:tcPr>
            <w:tcW w:w="2960" w:type="dxa"/>
            <w:tcBorders>
              <w:top w:val="single" w:sz="6" w:space="0" w:color="auto"/>
              <w:left w:val="single" w:sz="6" w:space="0" w:color="auto"/>
              <w:bottom w:val="double" w:sz="6" w:space="0" w:color="auto"/>
              <w:right w:val="double" w:sz="6" w:space="0" w:color="auto"/>
            </w:tcBorders>
          </w:tcPr>
          <w:p w14:paraId="3CA1B5BA" w14:textId="77777777" w:rsidR="007A5304" w:rsidRDefault="007A5304" w:rsidP="00733337">
            <w:pPr>
              <w:spacing w:after="0" w:line="240" w:lineRule="auto"/>
              <w:jc w:val="both"/>
              <w:rPr>
                <w:sz w:val="18"/>
              </w:rPr>
            </w:pPr>
          </w:p>
          <w:p w14:paraId="22C5673B" w14:textId="77777777" w:rsidR="007A5304" w:rsidRDefault="007A5304" w:rsidP="00733337">
            <w:pPr>
              <w:spacing w:after="0" w:line="240" w:lineRule="auto"/>
              <w:jc w:val="both"/>
              <w:rPr>
                <w:sz w:val="18"/>
              </w:rPr>
            </w:pPr>
          </w:p>
        </w:tc>
      </w:tr>
      <w:tr w:rsidR="007A5304" w14:paraId="0A2E7C2B" w14:textId="77777777" w:rsidTr="00733337">
        <w:trPr>
          <w:gridAfter w:val="1"/>
          <w:wAfter w:w="2960" w:type="dxa"/>
          <w:cantSplit/>
        </w:trPr>
        <w:tc>
          <w:tcPr>
            <w:tcW w:w="5120" w:type="dxa"/>
            <w:tcBorders>
              <w:top w:val="single" w:sz="6" w:space="0" w:color="auto"/>
              <w:right w:val="single" w:sz="6" w:space="0" w:color="auto"/>
            </w:tcBorders>
          </w:tcPr>
          <w:p w14:paraId="092E4A4F" w14:textId="77777777" w:rsidR="007A5304" w:rsidRDefault="007A5304" w:rsidP="00733337">
            <w:pPr>
              <w:spacing w:after="0" w:line="240" w:lineRule="auto"/>
              <w:jc w:val="right"/>
              <w:rPr>
                <w:sz w:val="18"/>
              </w:rPr>
            </w:pPr>
            <w:r>
              <w:rPr>
                <w:sz w:val="18"/>
              </w:rPr>
              <w:t xml:space="preserve">TOTAL </w:t>
            </w:r>
          </w:p>
        </w:tc>
        <w:tc>
          <w:tcPr>
            <w:tcW w:w="2060" w:type="dxa"/>
            <w:gridSpan w:val="4"/>
            <w:tcBorders>
              <w:top w:val="double" w:sz="6" w:space="0" w:color="auto"/>
              <w:left w:val="single" w:sz="6" w:space="0" w:color="auto"/>
              <w:bottom w:val="single" w:sz="6" w:space="0" w:color="auto"/>
              <w:right w:val="single" w:sz="6" w:space="0" w:color="auto"/>
            </w:tcBorders>
          </w:tcPr>
          <w:p w14:paraId="4FE573BE" w14:textId="77777777" w:rsidR="007A5304" w:rsidRDefault="007A5304" w:rsidP="00733337">
            <w:pPr>
              <w:spacing w:after="0" w:line="240" w:lineRule="auto"/>
              <w:jc w:val="both"/>
              <w:rPr>
                <w:sz w:val="18"/>
              </w:rPr>
            </w:pPr>
          </w:p>
          <w:p w14:paraId="30961EF5" w14:textId="77777777" w:rsidR="007A5304" w:rsidRDefault="007A5304" w:rsidP="00733337">
            <w:pPr>
              <w:spacing w:after="0" w:line="240" w:lineRule="auto"/>
              <w:jc w:val="both"/>
              <w:rPr>
                <w:sz w:val="18"/>
              </w:rPr>
            </w:pPr>
            <w:r>
              <w:rPr>
                <w:sz w:val="18"/>
              </w:rPr>
              <w:t xml:space="preserve">               </w:t>
            </w:r>
          </w:p>
        </w:tc>
      </w:tr>
    </w:tbl>
    <w:p w14:paraId="345E24F6" w14:textId="77777777" w:rsidR="007A5304" w:rsidRDefault="007A5304" w:rsidP="007A5304">
      <w:pPr>
        <w:spacing w:after="0" w:line="240" w:lineRule="auto"/>
        <w:jc w:val="both"/>
        <w:rPr>
          <w:sz w:val="18"/>
        </w:rPr>
      </w:pPr>
    </w:p>
    <w:p w14:paraId="1ABCB2B5" w14:textId="77777777" w:rsidR="007A5304" w:rsidRDefault="007A5304" w:rsidP="007A5304">
      <w:pPr>
        <w:spacing w:after="0" w:line="240" w:lineRule="auto"/>
        <w:jc w:val="both"/>
        <w:rPr>
          <w:sz w:val="18"/>
        </w:rPr>
      </w:pPr>
      <w:r>
        <w:rPr>
          <w:sz w:val="18"/>
        </w:rPr>
        <w:t xml:space="preserve">ADDITIONAL COMMENTS:     </w:t>
      </w:r>
    </w:p>
    <w:p w14:paraId="54208C37" w14:textId="77777777" w:rsidR="007A5304" w:rsidRDefault="007A5304" w:rsidP="007A5304">
      <w:pPr>
        <w:spacing w:after="0" w:line="240" w:lineRule="auto"/>
        <w:jc w:val="both"/>
        <w:rPr>
          <w:sz w:val="18"/>
        </w:rPr>
      </w:pPr>
    </w:p>
    <w:p w14:paraId="7FAFF83D" w14:textId="77777777" w:rsidR="007A5304" w:rsidRDefault="007A5304" w:rsidP="007A5304">
      <w:pPr>
        <w:spacing w:after="0" w:line="240" w:lineRule="auto"/>
        <w:jc w:val="both"/>
        <w:rPr>
          <w:sz w:val="18"/>
        </w:rPr>
      </w:pPr>
      <w:r>
        <w:rPr>
          <w:sz w:val="18"/>
        </w:rPr>
        <w:t xml:space="preserve"> </w:t>
      </w:r>
    </w:p>
    <w:p w14:paraId="1CD32955" w14:textId="77777777" w:rsidR="007A5304" w:rsidRDefault="007A5304" w:rsidP="007A5304">
      <w:pPr>
        <w:spacing w:after="0" w:line="240" w:lineRule="auto"/>
        <w:jc w:val="both"/>
        <w:rPr>
          <w:sz w:val="18"/>
        </w:rPr>
      </w:pPr>
    </w:p>
    <w:p w14:paraId="6BE56E61" w14:textId="77777777" w:rsidR="007A5304" w:rsidRDefault="007A5304" w:rsidP="007A5304">
      <w:pPr>
        <w:spacing w:after="0" w:line="240" w:lineRule="auto"/>
        <w:jc w:val="both"/>
        <w:rPr>
          <w:sz w:val="18"/>
        </w:rPr>
      </w:pPr>
    </w:p>
    <w:p w14:paraId="5BC86A89" w14:textId="77777777" w:rsidR="007A5304" w:rsidRDefault="007A5304" w:rsidP="007A5304">
      <w:pPr>
        <w:spacing w:after="0" w:line="240" w:lineRule="auto"/>
        <w:jc w:val="both"/>
        <w:rPr>
          <w:sz w:val="18"/>
        </w:rPr>
      </w:pPr>
      <w:r>
        <w:rPr>
          <w:sz w:val="18"/>
        </w:rPr>
        <w:t>STUDENT COMMENTS:</w:t>
      </w:r>
    </w:p>
    <w:p w14:paraId="32ABE7CE" w14:textId="77777777" w:rsidR="007A5304" w:rsidRDefault="007A5304" w:rsidP="007A5304">
      <w:pPr>
        <w:spacing w:after="0" w:line="240" w:lineRule="auto"/>
        <w:jc w:val="both"/>
        <w:rPr>
          <w:sz w:val="18"/>
        </w:rPr>
      </w:pPr>
    </w:p>
    <w:p w14:paraId="07E8A21B" w14:textId="77777777" w:rsidR="007A5304" w:rsidRDefault="007A5304" w:rsidP="007A5304">
      <w:pPr>
        <w:spacing w:after="0" w:line="240" w:lineRule="auto"/>
        <w:jc w:val="both"/>
        <w:rPr>
          <w:sz w:val="18"/>
        </w:rPr>
      </w:pPr>
    </w:p>
    <w:p w14:paraId="029F983D" w14:textId="77777777" w:rsidR="007A5304" w:rsidRDefault="007A5304" w:rsidP="007A5304">
      <w:pPr>
        <w:spacing w:after="0" w:line="240" w:lineRule="auto"/>
        <w:jc w:val="both"/>
        <w:rPr>
          <w:sz w:val="18"/>
        </w:rPr>
      </w:pPr>
    </w:p>
    <w:p w14:paraId="3FA01901" w14:textId="77777777" w:rsidR="007A5304" w:rsidRDefault="007A5304" w:rsidP="007A5304">
      <w:pPr>
        <w:spacing w:after="0" w:line="240" w:lineRule="auto"/>
        <w:jc w:val="both"/>
        <w:rPr>
          <w:sz w:val="18"/>
        </w:rPr>
      </w:pPr>
    </w:p>
    <w:p w14:paraId="7BEC01B8" w14:textId="77777777" w:rsidR="007A5304" w:rsidRDefault="007A5304" w:rsidP="007A5304">
      <w:pPr>
        <w:spacing w:after="0" w:line="240" w:lineRule="auto"/>
        <w:jc w:val="both"/>
        <w:rPr>
          <w:sz w:val="18"/>
        </w:rPr>
      </w:pPr>
      <w:r>
        <w:rPr>
          <w:sz w:val="18"/>
        </w:rPr>
        <w:t>___________________________________</w:t>
      </w:r>
      <w:r>
        <w:rPr>
          <w:sz w:val="18"/>
        </w:rPr>
        <w:tab/>
      </w:r>
      <w:r>
        <w:rPr>
          <w:sz w:val="18"/>
        </w:rPr>
        <w:tab/>
        <w:t>_____________________________</w:t>
      </w:r>
    </w:p>
    <w:p w14:paraId="280AF631" w14:textId="77777777" w:rsidR="007A5304" w:rsidRDefault="007A5304" w:rsidP="007A5304">
      <w:pPr>
        <w:spacing w:after="0" w:line="240" w:lineRule="auto"/>
        <w:jc w:val="both"/>
        <w:rPr>
          <w:sz w:val="18"/>
        </w:rPr>
      </w:pPr>
      <w:r>
        <w:rPr>
          <w:sz w:val="18"/>
        </w:rPr>
        <w:tab/>
        <w:t>Student Signature/Date</w:t>
      </w:r>
      <w:r>
        <w:rPr>
          <w:sz w:val="18"/>
        </w:rPr>
        <w:tab/>
      </w:r>
      <w:r>
        <w:rPr>
          <w:sz w:val="18"/>
        </w:rPr>
        <w:tab/>
      </w:r>
      <w:r>
        <w:rPr>
          <w:sz w:val="18"/>
        </w:rPr>
        <w:tab/>
      </w:r>
    </w:p>
    <w:p w14:paraId="47938380" w14:textId="77777777" w:rsidR="007A5304" w:rsidRDefault="007A5304" w:rsidP="007A5304">
      <w:pPr>
        <w:spacing w:after="0" w:line="240" w:lineRule="auto"/>
        <w:jc w:val="both"/>
        <w:rPr>
          <w:sz w:val="18"/>
        </w:rPr>
      </w:pPr>
    </w:p>
    <w:p w14:paraId="0128AD34" w14:textId="77777777" w:rsidR="007A5304" w:rsidRDefault="007A5304" w:rsidP="007A5304">
      <w:pPr>
        <w:spacing w:line="276" w:lineRule="auto"/>
        <w:jc w:val="both"/>
        <w:rPr>
          <w:sz w:val="18"/>
        </w:rPr>
      </w:pPr>
    </w:p>
    <w:p w14:paraId="1089665B" w14:textId="77777777" w:rsidR="007A5304" w:rsidRDefault="007A5304" w:rsidP="007A5304">
      <w:pPr>
        <w:spacing w:line="276" w:lineRule="auto"/>
        <w:jc w:val="both"/>
        <w:rPr>
          <w:sz w:val="18"/>
        </w:rPr>
      </w:pPr>
      <w:r>
        <w:rPr>
          <w:sz w:val="18"/>
        </w:rPr>
        <w:t xml:space="preserve">         Faculty Signature/Date</w:t>
      </w:r>
    </w:p>
    <w:p w14:paraId="022868F6" w14:textId="77777777" w:rsidR="007A5304" w:rsidRDefault="007A5304" w:rsidP="007A5304">
      <w:pPr>
        <w:jc w:val="center"/>
        <w:rPr>
          <w:b/>
          <w:sz w:val="20"/>
        </w:rPr>
      </w:pPr>
      <w:r>
        <w:rPr>
          <w:b/>
          <w:sz w:val="20"/>
        </w:rPr>
        <w:lastRenderedPageBreak/>
        <w:t>OCCUPATIONAL THERAPY ASSISTANT PROGRAM</w:t>
      </w:r>
    </w:p>
    <w:p w14:paraId="634F5150" w14:textId="77777777" w:rsidR="007A5304" w:rsidRDefault="007A5304" w:rsidP="007A5304">
      <w:pPr>
        <w:pStyle w:val="Heading1"/>
        <w:rPr>
          <w:sz w:val="20"/>
        </w:rPr>
      </w:pPr>
      <w:r>
        <w:rPr>
          <w:sz w:val="20"/>
        </w:rPr>
        <w:t>PROFESSIONAL DEVELOPMENT EVALUATION</w:t>
      </w:r>
    </w:p>
    <w:p w14:paraId="74EF4523" w14:textId="77777777" w:rsidR="007A5304" w:rsidRDefault="007A5304" w:rsidP="007A5304">
      <w:pPr>
        <w:jc w:val="center"/>
        <w:rPr>
          <w:b/>
          <w:sz w:val="20"/>
        </w:rPr>
      </w:pPr>
      <w:r>
        <w:rPr>
          <w:b/>
          <w:sz w:val="20"/>
        </w:rPr>
        <w:t>CRITERIA FOR MEETING REQUIREMENTS</w:t>
      </w:r>
    </w:p>
    <w:p w14:paraId="1A3C4B6D" w14:textId="77777777" w:rsidR="007A5304" w:rsidRPr="007A5304" w:rsidRDefault="007A5304" w:rsidP="007A5304">
      <w:pPr>
        <w:jc w:val="both"/>
        <w:rPr>
          <w:sz w:val="18"/>
          <w:szCs w:val="18"/>
        </w:rPr>
      </w:pPr>
      <w:r w:rsidRPr="007A5304">
        <w:rPr>
          <w:b/>
          <w:sz w:val="18"/>
          <w:szCs w:val="18"/>
        </w:rPr>
        <w:t>NOTE:</w:t>
      </w:r>
      <w:r w:rsidRPr="007A5304">
        <w:rPr>
          <w:b/>
          <w:sz w:val="18"/>
          <w:szCs w:val="18"/>
        </w:rPr>
        <w:tab/>
        <w:t xml:space="preserve"> The</w:t>
      </w:r>
      <w:r w:rsidRPr="007A5304">
        <w:rPr>
          <w:sz w:val="18"/>
          <w:szCs w:val="18"/>
        </w:rPr>
        <w:t xml:space="preserve"> following criteria are intended </w:t>
      </w:r>
      <w:r w:rsidRPr="007A5304">
        <w:rPr>
          <w:b/>
          <w:sz w:val="18"/>
          <w:szCs w:val="18"/>
          <w:u w:val="single"/>
        </w:rPr>
        <w:t>ONLY</w:t>
      </w:r>
      <w:r w:rsidRPr="007A5304">
        <w:rPr>
          <w:sz w:val="18"/>
          <w:szCs w:val="18"/>
        </w:rPr>
        <w:t xml:space="preserve"> as guidelines for the rating of “Meets Requirements” on the Professional Development Evaluation.  They are not to be construed as the only indicators that may be used by faculty to determine a student’s rating for a particular professional development skill.</w:t>
      </w:r>
    </w:p>
    <w:p w14:paraId="162643E1" w14:textId="77777777" w:rsidR="007A5304" w:rsidRPr="007A5304" w:rsidRDefault="007A5304" w:rsidP="007A5304">
      <w:pPr>
        <w:spacing w:after="0"/>
        <w:rPr>
          <w:sz w:val="18"/>
          <w:szCs w:val="18"/>
        </w:rPr>
      </w:pPr>
    </w:p>
    <w:p w14:paraId="5506D9D1" w14:textId="77777777" w:rsidR="007A5304" w:rsidRPr="007A5304" w:rsidRDefault="007A5304" w:rsidP="007A5304">
      <w:pPr>
        <w:spacing w:after="0"/>
        <w:rPr>
          <w:b/>
          <w:sz w:val="18"/>
          <w:szCs w:val="18"/>
        </w:rPr>
      </w:pPr>
      <w:r w:rsidRPr="007A5304">
        <w:rPr>
          <w:sz w:val="18"/>
          <w:szCs w:val="18"/>
        </w:rPr>
        <w:t>1.</w:t>
      </w:r>
      <w:r w:rsidRPr="007A5304">
        <w:rPr>
          <w:sz w:val="18"/>
          <w:szCs w:val="18"/>
        </w:rPr>
        <w:tab/>
        <w:t>Skill:</w:t>
      </w:r>
      <w:r w:rsidRPr="007A5304">
        <w:rPr>
          <w:sz w:val="18"/>
          <w:szCs w:val="18"/>
        </w:rPr>
        <w:tab/>
      </w:r>
      <w:r w:rsidRPr="007A5304">
        <w:rPr>
          <w:sz w:val="18"/>
          <w:szCs w:val="18"/>
        </w:rPr>
        <w:tab/>
      </w:r>
      <w:r w:rsidRPr="007A5304">
        <w:rPr>
          <w:b/>
          <w:sz w:val="18"/>
          <w:szCs w:val="18"/>
        </w:rPr>
        <w:t>Respects faculty and classmates by arriving punctually.</w:t>
      </w:r>
    </w:p>
    <w:p w14:paraId="02DF00EB"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arrive on time, including returning from breaks, for all classes.</w:t>
      </w:r>
    </w:p>
    <w:p w14:paraId="4032F09E" w14:textId="77777777" w:rsidR="007A5304" w:rsidRPr="007A5304" w:rsidRDefault="007A5304" w:rsidP="007A5304">
      <w:pPr>
        <w:spacing w:after="0"/>
        <w:ind w:left="720" w:hanging="720"/>
        <w:rPr>
          <w:b/>
          <w:sz w:val="18"/>
          <w:szCs w:val="18"/>
        </w:rPr>
      </w:pPr>
      <w:r w:rsidRPr="007A5304">
        <w:rPr>
          <w:sz w:val="18"/>
          <w:szCs w:val="18"/>
        </w:rPr>
        <w:t>2.</w:t>
      </w:r>
      <w:r w:rsidRPr="007A5304">
        <w:rPr>
          <w:sz w:val="18"/>
          <w:szCs w:val="18"/>
        </w:rPr>
        <w:tab/>
        <w:t>Skill:</w:t>
      </w:r>
      <w:r w:rsidRPr="007A5304">
        <w:rPr>
          <w:sz w:val="18"/>
          <w:szCs w:val="18"/>
        </w:rPr>
        <w:tab/>
      </w:r>
      <w:r w:rsidRPr="007A5304">
        <w:rPr>
          <w:sz w:val="18"/>
          <w:szCs w:val="18"/>
        </w:rPr>
        <w:tab/>
      </w:r>
      <w:r w:rsidRPr="007A5304">
        <w:rPr>
          <w:b/>
          <w:sz w:val="18"/>
          <w:szCs w:val="18"/>
        </w:rPr>
        <w:t xml:space="preserve">Notifies faculty prior to scheduled time if circumstances prevent participation in learning </w:t>
      </w:r>
    </w:p>
    <w:p w14:paraId="7D45AE8B" w14:textId="77777777" w:rsidR="007A5304" w:rsidRPr="007A5304" w:rsidRDefault="007A5304" w:rsidP="007A5304">
      <w:pPr>
        <w:spacing w:after="0"/>
        <w:rPr>
          <w:sz w:val="18"/>
          <w:szCs w:val="18"/>
        </w:rPr>
      </w:pPr>
      <w:r w:rsidRPr="007A5304">
        <w:rPr>
          <w:b/>
          <w:sz w:val="18"/>
          <w:szCs w:val="18"/>
        </w:rPr>
        <w:tab/>
      </w:r>
      <w:r w:rsidRPr="007A5304">
        <w:rPr>
          <w:b/>
          <w:sz w:val="18"/>
          <w:szCs w:val="18"/>
        </w:rPr>
        <w:tab/>
      </w:r>
      <w:r w:rsidRPr="007A5304">
        <w:rPr>
          <w:b/>
          <w:sz w:val="18"/>
          <w:szCs w:val="18"/>
        </w:rPr>
        <w:tab/>
        <w:t>activities</w:t>
      </w:r>
      <w:r w:rsidRPr="007A5304">
        <w:rPr>
          <w:sz w:val="18"/>
          <w:szCs w:val="18"/>
        </w:rPr>
        <w:t>.</w:t>
      </w:r>
    </w:p>
    <w:p w14:paraId="754616D5"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notify the instructor by office phone no later than 15 minutes prior to appropriate class, if the student will be arriving late or if circumstances prevent participation in learning activities.</w:t>
      </w:r>
    </w:p>
    <w:p w14:paraId="1CE6F1D3" w14:textId="77777777" w:rsidR="007A5304" w:rsidRPr="007A5304" w:rsidRDefault="007A5304" w:rsidP="007A5304">
      <w:pPr>
        <w:spacing w:after="0"/>
        <w:rPr>
          <w:sz w:val="18"/>
          <w:szCs w:val="18"/>
        </w:rPr>
      </w:pPr>
      <w:r w:rsidRPr="007A5304">
        <w:rPr>
          <w:sz w:val="18"/>
          <w:szCs w:val="18"/>
        </w:rPr>
        <w:t>3.</w:t>
      </w:r>
      <w:r w:rsidRPr="007A5304">
        <w:rPr>
          <w:sz w:val="18"/>
          <w:szCs w:val="18"/>
        </w:rPr>
        <w:tab/>
        <w:t>Skill:</w:t>
      </w:r>
      <w:r w:rsidRPr="007A5304">
        <w:rPr>
          <w:sz w:val="18"/>
          <w:szCs w:val="18"/>
        </w:rPr>
        <w:tab/>
      </w:r>
      <w:r w:rsidRPr="007A5304">
        <w:rPr>
          <w:sz w:val="18"/>
          <w:szCs w:val="18"/>
        </w:rPr>
        <w:tab/>
      </w:r>
      <w:r w:rsidRPr="007A5304">
        <w:rPr>
          <w:b/>
          <w:sz w:val="18"/>
          <w:szCs w:val="18"/>
        </w:rPr>
        <w:t>Uses time in classroom and lab effectively</w:t>
      </w:r>
      <w:r w:rsidRPr="007A5304">
        <w:rPr>
          <w:sz w:val="18"/>
          <w:szCs w:val="18"/>
        </w:rPr>
        <w:t>.</w:t>
      </w:r>
    </w:p>
    <w:p w14:paraId="62D7FCA6"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use time in class and lab productively.  The student should independently seek out learning experiences, utilize learning resources, and practice procedures and skills as instructed.</w:t>
      </w:r>
    </w:p>
    <w:p w14:paraId="130453B5" w14:textId="77777777" w:rsidR="007A5304" w:rsidRPr="007A5304" w:rsidRDefault="007A5304" w:rsidP="007A5304">
      <w:pPr>
        <w:spacing w:after="0"/>
        <w:rPr>
          <w:b/>
          <w:sz w:val="18"/>
          <w:szCs w:val="18"/>
        </w:rPr>
      </w:pPr>
      <w:r w:rsidRPr="007A5304">
        <w:rPr>
          <w:sz w:val="18"/>
          <w:szCs w:val="18"/>
        </w:rPr>
        <w:t>4.</w:t>
      </w:r>
      <w:r w:rsidRPr="007A5304">
        <w:rPr>
          <w:sz w:val="18"/>
          <w:szCs w:val="18"/>
        </w:rPr>
        <w:tab/>
        <w:t>Skill:</w:t>
      </w:r>
      <w:r w:rsidRPr="007A5304">
        <w:rPr>
          <w:sz w:val="18"/>
          <w:szCs w:val="18"/>
        </w:rPr>
        <w:tab/>
      </w:r>
      <w:r w:rsidRPr="007A5304">
        <w:rPr>
          <w:sz w:val="18"/>
          <w:szCs w:val="18"/>
        </w:rPr>
        <w:tab/>
      </w:r>
      <w:r w:rsidRPr="007A5304">
        <w:rPr>
          <w:b/>
          <w:sz w:val="18"/>
          <w:szCs w:val="18"/>
        </w:rPr>
        <w:t>Makes up missed assignments satisfactorily.</w:t>
      </w:r>
    </w:p>
    <w:p w14:paraId="280C13B5"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take responsibility for independently obtaining material missed, including information regarding assignments, due to non-participation in learning experiences.  Additionally, the student is expected to be prepared to take missed examinations on the day of return to the OTA Program.</w:t>
      </w:r>
    </w:p>
    <w:p w14:paraId="725CCF22" w14:textId="77777777" w:rsidR="007A5304" w:rsidRPr="007A5304" w:rsidRDefault="007A5304" w:rsidP="007A5304">
      <w:pPr>
        <w:spacing w:after="0"/>
        <w:rPr>
          <w:b/>
          <w:sz w:val="18"/>
          <w:szCs w:val="18"/>
        </w:rPr>
      </w:pPr>
      <w:r w:rsidRPr="007A5304">
        <w:rPr>
          <w:sz w:val="18"/>
          <w:szCs w:val="18"/>
        </w:rPr>
        <w:t>5.</w:t>
      </w:r>
      <w:r w:rsidRPr="007A5304">
        <w:rPr>
          <w:sz w:val="18"/>
          <w:szCs w:val="18"/>
        </w:rPr>
        <w:tab/>
        <w:t>Skill:</w:t>
      </w:r>
      <w:r w:rsidRPr="007A5304">
        <w:rPr>
          <w:sz w:val="18"/>
          <w:szCs w:val="18"/>
        </w:rPr>
        <w:tab/>
      </w:r>
      <w:r w:rsidRPr="007A5304">
        <w:rPr>
          <w:sz w:val="18"/>
          <w:szCs w:val="18"/>
        </w:rPr>
        <w:tab/>
      </w:r>
      <w:r w:rsidRPr="007A5304">
        <w:rPr>
          <w:b/>
          <w:sz w:val="18"/>
          <w:szCs w:val="18"/>
        </w:rPr>
        <w:t>Demonstrates the ability to work productively with authority figures.</w:t>
      </w:r>
    </w:p>
    <w:p w14:paraId="6D833705"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interact in a professional and mature manner with instructors, program faculty, and clinical supervisors.</w:t>
      </w:r>
    </w:p>
    <w:p w14:paraId="5DE2BBC4" w14:textId="77777777" w:rsidR="007A5304" w:rsidRPr="007A5304" w:rsidRDefault="007A5304" w:rsidP="007A5304">
      <w:pPr>
        <w:spacing w:after="0"/>
        <w:rPr>
          <w:sz w:val="18"/>
          <w:szCs w:val="18"/>
        </w:rPr>
      </w:pPr>
      <w:r w:rsidRPr="007A5304">
        <w:rPr>
          <w:sz w:val="18"/>
          <w:szCs w:val="18"/>
        </w:rPr>
        <w:t>6.</w:t>
      </w:r>
      <w:r w:rsidRPr="007A5304">
        <w:rPr>
          <w:sz w:val="18"/>
          <w:szCs w:val="18"/>
        </w:rPr>
        <w:tab/>
        <w:t>Skill:</w:t>
      </w:r>
      <w:r w:rsidRPr="007A5304">
        <w:rPr>
          <w:sz w:val="18"/>
          <w:szCs w:val="18"/>
        </w:rPr>
        <w:tab/>
      </w:r>
      <w:r w:rsidRPr="007A5304">
        <w:rPr>
          <w:sz w:val="18"/>
          <w:szCs w:val="18"/>
        </w:rPr>
        <w:tab/>
      </w:r>
      <w:r w:rsidRPr="007A5304">
        <w:rPr>
          <w:b/>
          <w:sz w:val="18"/>
          <w:szCs w:val="18"/>
        </w:rPr>
        <w:t>Demonstrates the ability to be a cooperative member of the class and the profession</w:t>
      </w:r>
      <w:r w:rsidRPr="007A5304">
        <w:rPr>
          <w:sz w:val="18"/>
          <w:szCs w:val="18"/>
        </w:rPr>
        <w:t>.</w:t>
      </w:r>
    </w:p>
    <w:p w14:paraId="5E4A3F45" w14:textId="77777777" w:rsidR="007A5304" w:rsidRPr="007A5304" w:rsidRDefault="007A5304" w:rsidP="007A5304">
      <w:pPr>
        <w:spacing w:after="0"/>
        <w:rPr>
          <w:sz w:val="18"/>
          <w:szCs w:val="18"/>
        </w:rPr>
      </w:pPr>
      <w:r w:rsidRPr="007A5304">
        <w:rPr>
          <w:sz w:val="18"/>
          <w:szCs w:val="18"/>
        </w:rPr>
        <w:tab/>
        <w:t>Criteria:</w:t>
      </w:r>
      <w:r w:rsidRPr="007A5304">
        <w:rPr>
          <w:sz w:val="18"/>
          <w:szCs w:val="18"/>
        </w:rPr>
        <w:tab/>
      </w:r>
      <w:r w:rsidRPr="007A5304">
        <w:rPr>
          <w:sz w:val="18"/>
          <w:szCs w:val="18"/>
        </w:rPr>
        <w:tab/>
        <w:t>The student is expected to exhibit a courteous, respectful, and professional demeanor.</w:t>
      </w:r>
    </w:p>
    <w:p w14:paraId="616A1793" w14:textId="77777777" w:rsidR="007A5304" w:rsidRPr="007A5304" w:rsidRDefault="007A5304" w:rsidP="007A5304">
      <w:pPr>
        <w:spacing w:after="0"/>
        <w:rPr>
          <w:sz w:val="18"/>
          <w:szCs w:val="18"/>
        </w:rPr>
      </w:pPr>
      <w:r w:rsidRPr="007A5304">
        <w:rPr>
          <w:sz w:val="18"/>
          <w:szCs w:val="18"/>
        </w:rPr>
        <w:t>7.</w:t>
      </w:r>
      <w:r w:rsidRPr="007A5304">
        <w:rPr>
          <w:sz w:val="18"/>
          <w:szCs w:val="18"/>
        </w:rPr>
        <w:tab/>
        <w:t>Skill:</w:t>
      </w:r>
      <w:r w:rsidRPr="007A5304">
        <w:rPr>
          <w:sz w:val="18"/>
          <w:szCs w:val="18"/>
        </w:rPr>
        <w:tab/>
      </w:r>
      <w:r w:rsidRPr="007A5304">
        <w:rPr>
          <w:sz w:val="18"/>
          <w:szCs w:val="18"/>
        </w:rPr>
        <w:tab/>
      </w:r>
      <w:r w:rsidRPr="007A5304">
        <w:rPr>
          <w:b/>
          <w:sz w:val="18"/>
          <w:szCs w:val="18"/>
        </w:rPr>
        <w:t>Demonstrates the ability to be a contributing member of the class and the profession</w:t>
      </w:r>
      <w:r w:rsidRPr="007A5304">
        <w:rPr>
          <w:sz w:val="18"/>
          <w:szCs w:val="18"/>
        </w:rPr>
        <w:t>.</w:t>
      </w:r>
    </w:p>
    <w:p w14:paraId="3E17569E"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participate in classroom discussions, group assignments, and professional or organizational activities.</w:t>
      </w:r>
    </w:p>
    <w:p w14:paraId="2062BAAD" w14:textId="77777777" w:rsidR="007A5304" w:rsidRPr="007A5304" w:rsidRDefault="007A5304" w:rsidP="007A5304">
      <w:pPr>
        <w:spacing w:after="0"/>
        <w:rPr>
          <w:b/>
          <w:sz w:val="18"/>
          <w:szCs w:val="18"/>
        </w:rPr>
      </w:pPr>
      <w:r w:rsidRPr="007A5304">
        <w:rPr>
          <w:sz w:val="18"/>
          <w:szCs w:val="18"/>
        </w:rPr>
        <w:t>8.</w:t>
      </w:r>
      <w:r w:rsidRPr="007A5304">
        <w:rPr>
          <w:sz w:val="18"/>
          <w:szCs w:val="18"/>
        </w:rPr>
        <w:tab/>
        <w:t>Skill:</w:t>
      </w:r>
      <w:r w:rsidRPr="007A5304">
        <w:rPr>
          <w:sz w:val="18"/>
          <w:szCs w:val="18"/>
        </w:rPr>
        <w:tab/>
      </w:r>
      <w:r w:rsidRPr="007A5304">
        <w:rPr>
          <w:sz w:val="18"/>
          <w:szCs w:val="18"/>
        </w:rPr>
        <w:tab/>
      </w:r>
      <w:r w:rsidRPr="007A5304">
        <w:rPr>
          <w:b/>
          <w:sz w:val="18"/>
          <w:szCs w:val="18"/>
        </w:rPr>
        <w:t>Communicates effectively with peers.</w:t>
      </w:r>
    </w:p>
    <w:p w14:paraId="06A03912"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communicate clearly, concisely, and assertively with his/her peers.</w:t>
      </w:r>
    </w:p>
    <w:p w14:paraId="4BBA202F" w14:textId="77777777" w:rsidR="007A5304" w:rsidRPr="007A5304" w:rsidRDefault="007A5304" w:rsidP="007A5304">
      <w:pPr>
        <w:spacing w:after="0"/>
        <w:rPr>
          <w:sz w:val="18"/>
          <w:szCs w:val="18"/>
        </w:rPr>
      </w:pPr>
      <w:r w:rsidRPr="007A5304">
        <w:rPr>
          <w:sz w:val="18"/>
          <w:szCs w:val="18"/>
        </w:rPr>
        <w:t>9.</w:t>
      </w:r>
      <w:r w:rsidRPr="007A5304">
        <w:rPr>
          <w:sz w:val="18"/>
          <w:szCs w:val="18"/>
        </w:rPr>
        <w:tab/>
        <w:t>Skill:</w:t>
      </w:r>
      <w:r w:rsidRPr="007A5304">
        <w:rPr>
          <w:sz w:val="18"/>
          <w:szCs w:val="18"/>
        </w:rPr>
        <w:tab/>
      </w:r>
      <w:r w:rsidRPr="007A5304">
        <w:rPr>
          <w:sz w:val="18"/>
          <w:szCs w:val="18"/>
        </w:rPr>
        <w:tab/>
      </w:r>
      <w:r w:rsidRPr="007A5304">
        <w:rPr>
          <w:b/>
          <w:sz w:val="18"/>
          <w:szCs w:val="18"/>
        </w:rPr>
        <w:t>Communicates effectively with professionals.</w:t>
      </w:r>
    </w:p>
    <w:p w14:paraId="3E719134"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show respect, and to communicate clearly and concisely, with a variety of health care professionals.</w:t>
      </w:r>
    </w:p>
    <w:p w14:paraId="25DC4179" w14:textId="77777777" w:rsidR="007A5304" w:rsidRPr="007A5304" w:rsidRDefault="007A5304" w:rsidP="007A5304">
      <w:pPr>
        <w:spacing w:after="0"/>
        <w:rPr>
          <w:b/>
          <w:sz w:val="18"/>
          <w:szCs w:val="18"/>
        </w:rPr>
      </w:pPr>
      <w:r w:rsidRPr="007A5304">
        <w:rPr>
          <w:sz w:val="18"/>
          <w:szCs w:val="18"/>
        </w:rPr>
        <w:t>10.</w:t>
      </w:r>
      <w:r w:rsidRPr="007A5304">
        <w:rPr>
          <w:sz w:val="18"/>
          <w:szCs w:val="18"/>
        </w:rPr>
        <w:tab/>
        <w:t>Skill:</w:t>
      </w:r>
      <w:r w:rsidRPr="007A5304">
        <w:rPr>
          <w:sz w:val="18"/>
          <w:szCs w:val="18"/>
        </w:rPr>
        <w:tab/>
      </w:r>
      <w:r w:rsidRPr="007A5304">
        <w:rPr>
          <w:sz w:val="18"/>
          <w:szCs w:val="18"/>
        </w:rPr>
        <w:tab/>
      </w:r>
      <w:r w:rsidRPr="007A5304">
        <w:rPr>
          <w:b/>
          <w:sz w:val="18"/>
          <w:szCs w:val="18"/>
        </w:rPr>
        <w:t>Recognizes and utilizes non-verbal communication.</w:t>
      </w:r>
    </w:p>
    <w:p w14:paraId="0DC880AC"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respond appropriately to non-verbal communication cues from peers, instructors, and other professionals.  The student is expected to refrain from inappropriate facial expressions and gestures</w:t>
      </w:r>
    </w:p>
    <w:p w14:paraId="5FFD056C" w14:textId="77777777" w:rsidR="007A5304" w:rsidRPr="007A5304" w:rsidRDefault="007A5304" w:rsidP="007A5304">
      <w:pPr>
        <w:spacing w:after="0"/>
        <w:rPr>
          <w:b/>
          <w:sz w:val="18"/>
          <w:szCs w:val="18"/>
        </w:rPr>
      </w:pPr>
      <w:r w:rsidRPr="007A5304">
        <w:rPr>
          <w:sz w:val="18"/>
          <w:szCs w:val="18"/>
        </w:rPr>
        <w:t>11.</w:t>
      </w:r>
      <w:r w:rsidRPr="007A5304">
        <w:rPr>
          <w:sz w:val="18"/>
          <w:szCs w:val="18"/>
        </w:rPr>
        <w:tab/>
        <w:t>Skill:</w:t>
      </w:r>
      <w:r w:rsidRPr="007A5304">
        <w:rPr>
          <w:sz w:val="18"/>
          <w:szCs w:val="18"/>
        </w:rPr>
        <w:tab/>
      </w:r>
      <w:r w:rsidRPr="007A5304">
        <w:rPr>
          <w:sz w:val="18"/>
          <w:szCs w:val="18"/>
        </w:rPr>
        <w:tab/>
      </w:r>
      <w:r w:rsidRPr="007A5304">
        <w:rPr>
          <w:b/>
          <w:sz w:val="18"/>
          <w:szCs w:val="18"/>
        </w:rPr>
        <w:t>Organizes and prioritizes in an effective sequence.</w:t>
      </w:r>
    </w:p>
    <w:p w14:paraId="08C5F042"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independently plan and rank all program assignments in a logical sequence such that all assignments are completed as required.  Personal commitments must be planned such that they do not interfere with the program commitments.</w:t>
      </w:r>
    </w:p>
    <w:p w14:paraId="2C9EB64C" w14:textId="77777777" w:rsidR="007A5304" w:rsidRPr="007A5304" w:rsidRDefault="007A5304" w:rsidP="007A5304">
      <w:pPr>
        <w:spacing w:after="0"/>
        <w:rPr>
          <w:sz w:val="18"/>
          <w:szCs w:val="18"/>
        </w:rPr>
      </w:pPr>
      <w:r w:rsidRPr="007A5304">
        <w:rPr>
          <w:sz w:val="18"/>
          <w:szCs w:val="18"/>
        </w:rPr>
        <w:t>12.</w:t>
      </w:r>
      <w:r w:rsidRPr="007A5304">
        <w:rPr>
          <w:sz w:val="18"/>
          <w:szCs w:val="18"/>
        </w:rPr>
        <w:tab/>
        <w:t>Skill:</w:t>
      </w:r>
      <w:r w:rsidRPr="007A5304">
        <w:rPr>
          <w:sz w:val="18"/>
          <w:szCs w:val="18"/>
        </w:rPr>
        <w:tab/>
      </w:r>
      <w:r w:rsidRPr="007A5304">
        <w:rPr>
          <w:sz w:val="18"/>
          <w:szCs w:val="18"/>
        </w:rPr>
        <w:tab/>
      </w:r>
      <w:r w:rsidRPr="007A5304">
        <w:rPr>
          <w:b/>
          <w:sz w:val="18"/>
          <w:szCs w:val="18"/>
        </w:rPr>
        <w:t>Recognizes and utilizes knowledge of strengths.</w:t>
      </w:r>
    </w:p>
    <w:p w14:paraId="5FC43C6D"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be aware of interpersonal and/or professional areas in which he/she performs well and to capitalize on these strengths to compensate effectively for areas that need improvement.</w:t>
      </w:r>
    </w:p>
    <w:p w14:paraId="064F11FE" w14:textId="77777777" w:rsidR="007A5304" w:rsidRPr="007A5304" w:rsidRDefault="007A5304" w:rsidP="007A5304">
      <w:pPr>
        <w:spacing w:after="0"/>
        <w:rPr>
          <w:b/>
          <w:sz w:val="18"/>
          <w:szCs w:val="18"/>
        </w:rPr>
      </w:pPr>
      <w:r w:rsidRPr="007A5304">
        <w:rPr>
          <w:sz w:val="18"/>
          <w:szCs w:val="18"/>
        </w:rPr>
        <w:t>13.</w:t>
      </w:r>
      <w:r w:rsidRPr="007A5304">
        <w:rPr>
          <w:sz w:val="18"/>
          <w:szCs w:val="18"/>
        </w:rPr>
        <w:tab/>
        <w:t>Skill:</w:t>
      </w:r>
      <w:r w:rsidRPr="007A5304">
        <w:rPr>
          <w:sz w:val="18"/>
          <w:szCs w:val="18"/>
        </w:rPr>
        <w:tab/>
      </w:r>
      <w:r w:rsidRPr="007A5304">
        <w:rPr>
          <w:sz w:val="18"/>
          <w:szCs w:val="18"/>
        </w:rPr>
        <w:tab/>
      </w:r>
      <w:r w:rsidRPr="007A5304">
        <w:rPr>
          <w:b/>
          <w:sz w:val="18"/>
          <w:szCs w:val="18"/>
        </w:rPr>
        <w:t>Recognizes and utilizes knowledge of weaknesses.</w:t>
      </w:r>
    </w:p>
    <w:p w14:paraId="2272026F"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be aware of interpersonal and/or professional areas that need improvement, and to be actively pursuing necessary changes.</w:t>
      </w:r>
    </w:p>
    <w:p w14:paraId="0AD428E8" w14:textId="77777777" w:rsidR="007A5304" w:rsidRPr="007A5304" w:rsidRDefault="007A5304" w:rsidP="007A5304">
      <w:pPr>
        <w:spacing w:after="0"/>
        <w:rPr>
          <w:sz w:val="18"/>
          <w:szCs w:val="18"/>
        </w:rPr>
      </w:pPr>
      <w:r w:rsidRPr="007A5304">
        <w:rPr>
          <w:sz w:val="18"/>
          <w:szCs w:val="18"/>
        </w:rPr>
        <w:t>14.</w:t>
      </w:r>
      <w:r w:rsidRPr="007A5304">
        <w:rPr>
          <w:sz w:val="18"/>
          <w:szCs w:val="18"/>
        </w:rPr>
        <w:tab/>
        <w:t>Skill:</w:t>
      </w:r>
      <w:r w:rsidRPr="007A5304">
        <w:rPr>
          <w:sz w:val="18"/>
          <w:szCs w:val="18"/>
        </w:rPr>
        <w:tab/>
      </w:r>
      <w:r w:rsidRPr="007A5304">
        <w:rPr>
          <w:sz w:val="18"/>
          <w:szCs w:val="18"/>
        </w:rPr>
        <w:tab/>
      </w:r>
      <w:r w:rsidRPr="007A5304">
        <w:rPr>
          <w:b/>
          <w:sz w:val="18"/>
          <w:szCs w:val="18"/>
        </w:rPr>
        <w:t>Demonstrates the ability to problem solve by logically evaluating facts</w:t>
      </w:r>
      <w:r w:rsidRPr="007A5304">
        <w:rPr>
          <w:sz w:val="18"/>
          <w:szCs w:val="18"/>
        </w:rPr>
        <w:t>.</w:t>
      </w:r>
    </w:p>
    <w:p w14:paraId="0831F1D3" w14:textId="77777777" w:rsidR="007A5304" w:rsidRPr="007A5304" w:rsidRDefault="007A5304" w:rsidP="007A5304">
      <w:pPr>
        <w:spacing w:after="0"/>
        <w:ind w:left="2160" w:hanging="1440"/>
        <w:rPr>
          <w:sz w:val="18"/>
          <w:szCs w:val="18"/>
        </w:rPr>
      </w:pPr>
      <w:r w:rsidRPr="007A5304">
        <w:rPr>
          <w:sz w:val="18"/>
          <w:szCs w:val="18"/>
        </w:rPr>
        <w:lastRenderedPageBreak/>
        <w:t>Criteria:</w:t>
      </w:r>
      <w:r w:rsidRPr="007A5304">
        <w:rPr>
          <w:sz w:val="18"/>
          <w:szCs w:val="18"/>
        </w:rPr>
        <w:tab/>
        <w:t>The student is expected to consistently display the ability to independently identify a problem, generate possible solutions, evaluate possible solutions to determine the most efficient and effective solution, implement the solution and evaluate the outcome.</w:t>
      </w:r>
    </w:p>
    <w:p w14:paraId="7F16DF33" w14:textId="77777777" w:rsidR="007A5304" w:rsidRPr="007A5304" w:rsidRDefault="007A5304" w:rsidP="007A5304">
      <w:pPr>
        <w:spacing w:after="0"/>
        <w:rPr>
          <w:sz w:val="18"/>
          <w:szCs w:val="18"/>
        </w:rPr>
      </w:pPr>
      <w:r w:rsidRPr="007A5304">
        <w:rPr>
          <w:sz w:val="18"/>
          <w:szCs w:val="18"/>
        </w:rPr>
        <w:t>15.</w:t>
      </w:r>
      <w:r w:rsidRPr="007A5304">
        <w:rPr>
          <w:sz w:val="18"/>
          <w:szCs w:val="18"/>
        </w:rPr>
        <w:tab/>
        <w:t>Skill:</w:t>
      </w:r>
      <w:r w:rsidRPr="007A5304">
        <w:rPr>
          <w:sz w:val="18"/>
          <w:szCs w:val="18"/>
        </w:rPr>
        <w:tab/>
      </w:r>
      <w:r w:rsidRPr="007A5304">
        <w:rPr>
          <w:sz w:val="18"/>
          <w:szCs w:val="18"/>
        </w:rPr>
        <w:tab/>
      </w:r>
      <w:r w:rsidRPr="007A5304">
        <w:rPr>
          <w:b/>
          <w:sz w:val="18"/>
          <w:szCs w:val="18"/>
        </w:rPr>
        <w:t>Ask appropriate questions when in doubt</w:t>
      </w:r>
      <w:r w:rsidRPr="007A5304">
        <w:rPr>
          <w:sz w:val="18"/>
          <w:szCs w:val="18"/>
        </w:rPr>
        <w:t>.</w:t>
      </w:r>
    </w:p>
    <w:p w14:paraId="2B7DA688"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use course materials and resources in an effort to answer questions independently before asking instructor.  Questions raised during classes and laboratory must be relevant to topic being discussed.</w:t>
      </w:r>
    </w:p>
    <w:p w14:paraId="0E6A84C1" w14:textId="77777777" w:rsidR="007A5304" w:rsidRPr="007A5304" w:rsidRDefault="007A5304" w:rsidP="007A5304">
      <w:pPr>
        <w:spacing w:after="0"/>
        <w:rPr>
          <w:sz w:val="18"/>
          <w:szCs w:val="18"/>
        </w:rPr>
      </w:pPr>
      <w:r w:rsidRPr="007A5304">
        <w:rPr>
          <w:sz w:val="18"/>
          <w:szCs w:val="18"/>
        </w:rPr>
        <w:t>16.</w:t>
      </w:r>
      <w:r w:rsidRPr="007A5304">
        <w:rPr>
          <w:sz w:val="18"/>
          <w:szCs w:val="18"/>
        </w:rPr>
        <w:tab/>
        <w:t>Skill:</w:t>
      </w:r>
      <w:r w:rsidRPr="007A5304">
        <w:rPr>
          <w:sz w:val="18"/>
          <w:szCs w:val="18"/>
        </w:rPr>
        <w:tab/>
      </w:r>
      <w:r w:rsidRPr="007A5304">
        <w:rPr>
          <w:sz w:val="18"/>
          <w:szCs w:val="18"/>
        </w:rPr>
        <w:tab/>
      </w:r>
      <w:r w:rsidRPr="007A5304">
        <w:rPr>
          <w:b/>
          <w:sz w:val="18"/>
          <w:szCs w:val="18"/>
        </w:rPr>
        <w:t>Demonstrates the ability to modify behavior in response to feedback</w:t>
      </w:r>
      <w:r w:rsidRPr="007A5304">
        <w:rPr>
          <w:sz w:val="18"/>
          <w:szCs w:val="18"/>
        </w:rPr>
        <w:t>.</w:t>
      </w:r>
    </w:p>
    <w:p w14:paraId="27738F52"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accept feedback in a positive manner without becoming defensive.  Constructive feedback is to be utilized as a learning experience; the student is expected to make appropriate changes in his/her behavior in response to the feedback.</w:t>
      </w:r>
    </w:p>
    <w:p w14:paraId="174E00E7" w14:textId="77777777" w:rsidR="007A5304" w:rsidRPr="007A5304" w:rsidRDefault="007A5304" w:rsidP="007A5304">
      <w:pPr>
        <w:spacing w:after="0"/>
        <w:rPr>
          <w:b/>
          <w:sz w:val="18"/>
          <w:szCs w:val="18"/>
        </w:rPr>
      </w:pPr>
      <w:r w:rsidRPr="007A5304">
        <w:rPr>
          <w:sz w:val="18"/>
          <w:szCs w:val="18"/>
        </w:rPr>
        <w:t>17.</w:t>
      </w:r>
      <w:r w:rsidRPr="007A5304">
        <w:rPr>
          <w:sz w:val="18"/>
          <w:szCs w:val="18"/>
        </w:rPr>
        <w:tab/>
        <w:t>Skill:</w:t>
      </w:r>
      <w:r w:rsidRPr="007A5304">
        <w:rPr>
          <w:sz w:val="18"/>
          <w:szCs w:val="18"/>
        </w:rPr>
        <w:tab/>
      </w:r>
      <w:r w:rsidRPr="007A5304">
        <w:rPr>
          <w:sz w:val="18"/>
          <w:szCs w:val="18"/>
        </w:rPr>
        <w:tab/>
      </w:r>
      <w:r w:rsidRPr="007A5304">
        <w:rPr>
          <w:b/>
          <w:sz w:val="18"/>
          <w:szCs w:val="18"/>
        </w:rPr>
        <w:t xml:space="preserve">Demonstrates the ability to give constructive feedback in a timely </w:t>
      </w:r>
    </w:p>
    <w:p w14:paraId="268555AB" w14:textId="77777777" w:rsidR="007A5304" w:rsidRPr="007A5304" w:rsidRDefault="007A5304" w:rsidP="007A5304">
      <w:pPr>
        <w:spacing w:after="0"/>
        <w:ind w:left="1440" w:firstLine="720"/>
        <w:rPr>
          <w:sz w:val="18"/>
          <w:szCs w:val="18"/>
        </w:rPr>
      </w:pPr>
      <w:r w:rsidRPr="007A5304">
        <w:rPr>
          <w:b/>
          <w:sz w:val="18"/>
          <w:szCs w:val="18"/>
        </w:rPr>
        <w:t>and appropriate manner</w:t>
      </w:r>
      <w:r w:rsidRPr="007A5304">
        <w:rPr>
          <w:sz w:val="18"/>
          <w:szCs w:val="18"/>
        </w:rPr>
        <w:t>.</w:t>
      </w:r>
    </w:p>
    <w:p w14:paraId="643439FD"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provide constructive feedback in a respectful and assertive manner.</w:t>
      </w:r>
    </w:p>
    <w:p w14:paraId="42A199F1" w14:textId="77777777" w:rsidR="007A5304" w:rsidRPr="007A5304" w:rsidRDefault="007A5304" w:rsidP="007A5304">
      <w:pPr>
        <w:spacing w:after="0"/>
        <w:rPr>
          <w:b/>
          <w:sz w:val="18"/>
          <w:szCs w:val="18"/>
        </w:rPr>
      </w:pPr>
      <w:r w:rsidRPr="007A5304">
        <w:rPr>
          <w:sz w:val="18"/>
          <w:szCs w:val="18"/>
        </w:rPr>
        <w:t>18.</w:t>
      </w:r>
      <w:r w:rsidRPr="007A5304">
        <w:rPr>
          <w:sz w:val="18"/>
          <w:szCs w:val="18"/>
        </w:rPr>
        <w:tab/>
        <w:t>Skill:</w:t>
      </w:r>
      <w:r w:rsidRPr="007A5304">
        <w:rPr>
          <w:sz w:val="18"/>
          <w:szCs w:val="18"/>
        </w:rPr>
        <w:tab/>
      </w:r>
      <w:r w:rsidRPr="007A5304">
        <w:rPr>
          <w:sz w:val="18"/>
          <w:szCs w:val="18"/>
        </w:rPr>
        <w:tab/>
      </w:r>
      <w:r w:rsidRPr="007A5304">
        <w:rPr>
          <w:b/>
          <w:sz w:val="18"/>
          <w:szCs w:val="18"/>
        </w:rPr>
        <w:t>Demonstrates emotional stability.</w:t>
      </w:r>
    </w:p>
    <w:p w14:paraId="4C9B9621"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exhibit an enthusiastic and positive attitude toward all learning experiences.  Appropriate behavior and good judgment in all learning situations is required.  The student is expected to assume responsibility for his/her behavior, without making excuses or blaming others.</w:t>
      </w:r>
    </w:p>
    <w:p w14:paraId="07DB5931" w14:textId="77777777" w:rsidR="007A5304" w:rsidRPr="007A5304" w:rsidRDefault="007A5304" w:rsidP="007A5304">
      <w:pPr>
        <w:spacing w:after="0"/>
        <w:rPr>
          <w:sz w:val="18"/>
          <w:szCs w:val="18"/>
        </w:rPr>
      </w:pPr>
      <w:r w:rsidRPr="007A5304">
        <w:rPr>
          <w:sz w:val="18"/>
          <w:szCs w:val="18"/>
        </w:rPr>
        <w:t>19.</w:t>
      </w:r>
      <w:r w:rsidRPr="007A5304">
        <w:rPr>
          <w:sz w:val="18"/>
          <w:szCs w:val="18"/>
        </w:rPr>
        <w:tab/>
        <w:t>Skill:</w:t>
      </w:r>
      <w:r w:rsidRPr="007A5304">
        <w:rPr>
          <w:sz w:val="18"/>
          <w:szCs w:val="18"/>
        </w:rPr>
        <w:tab/>
      </w:r>
      <w:r w:rsidRPr="007A5304">
        <w:rPr>
          <w:sz w:val="18"/>
          <w:szCs w:val="18"/>
        </w:rPr>
        <w:tab/>
      </w:r>
      <w:r w:rsidRPr="007A5304">
        <w:rPr>
          <w:b/>
          <w:sz w:val="18"/>
          <w:szCs w:val="18"/>
        </w:rPr>
        <w:t>Deals with personal emotions maturely</w:t>
      </w:r>
      <w:r w:rsidRPr="007A5304">
        <w:rPr>
          <w:sz w:val="18"/>
          <w:szCs w:val="18"/>
        </w:rPr>
        <w:t>.</w:t>
      </w:r>
    </w:p>
    <w:p w14:paraId="04F9612E"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manage personal difficulties in a manner that does not interfere with learning experiences.  The student must demonstrate the ability to separate personal feelings from professional /learning experiences.  Conflicts must resolve in an assertive and appropriate manner.</w:t>
      </w:r>
    </w:p>
    <w:p w14:paraId="6E11D3E9" w14:textId="77777777" w:rsidR="007A5304" w:rsidRPr="007A5304" w:rsidRDefault="007A5304" w:rsidP="007A5304">
      <w:pPr>
        <w:spacing w:after="0"/>
        <w:rPr>
          <w:b/>
          <w:sz w:val="18"/>
          <w:szCs w:val="18"/>
        </w:rPr>
      </w:pPr>
      <w:r w:rsidRPr="007A5304">
        <w:rPr>
          <w:sz w:val="18"/>
          <w:szCs w:val="18"/>
        </w:rPr>
        <w:t>20.</w:t>
      </w:r>
      <w:r w:rsidRPr="007A5304">
        <w:rPr>
          <w:sz w:val="18"/>
          <w:szCs w:val="18"/>
        </w:rPr>
        <w:tab/>
        <w:t>Skill:</w:t>
      </w:r>
      <w:r w:rsidRPr="007A5304">
        <w:rPr>
          <w:sz w:val="18"/>
          <w:szCs w:val="18"/>
        </w:rPr>
        <w:tab/>
      </w:r>
      <w:r w:rsidRPr="007A5304">
        <w:rPr>
          <w:sz w:val="18"/>
          <w:szCs w:val="18"/>
        </w:rPr>
        <w:tab/>
      </w:r>
      <w:r w:rsidRPr="007A5304">
        <w:rPr>
          <w:b/>
          <w:sz w:val="18"/>
          <w:szCs w:val="18"/>
        </w:rPr>
        <w:t>Displays the ability to be flexible with unexpected situations.</w:t>
      </w:r>
    </w:p>
    <w:p w14:paraId="3CFB864F"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be willing to adjust his/her schedule for class and laboratory time as dictated by the situation.  The student must be able to accommodate to unexpected changes and/or challenges.</w:t>
      </w:r>
    </w:p>
    <w:p w14:paraId="185C577F" w14:textId="77777777" w:rsidR="007A5304" w:rsidRPr="007A5304" w:rsidRDefault="007A5304" w:rsidP="007A5304">
      <w:pPr>
        <w:spacing w:after="0"/>
        <w:rPr>
          <w:sz w:val="18"/>
          <w:szCs w:val="18"/>
        </w:rPr>
      </w:pPr>
      <w:r w:rsidRPr="007A5304">
        <w:rPr>
          <w:sz w:val="18"/>
          <w:szCs w:val="18"/>
        </w:rPr>
        <w:t>21.</w:t>
      </w:r>
      <w:r w:rsidRPr="007A5304">
        <w:rPr>
          <w:sz w:val="18"/>
          <w:szCs w:val="18"/>
        </w:rPr>
        <w:tab/>
        <w:t>Skill:</w:t>
      </w:r>
      <w:r w:rsidRPr="007A5304">
        <w:rPr>
          <w:sz w:val="18"/>
          <w:szCs w:val="18"/>
        </w:rPr>
        <w:tab/>
      </w:r>
      <w:r w:rsidRPr="007A5304">
        <w:rPr>
          <w:sz w:val="18"/>
          <w:szCs w:val="18"/>
        </w:rPr>
        <w:tab/>
      </w:r>
      <w:r w:rsidRPr="007A5304">
        <w:rPr>
          <w:b/>
          <w:sz w:val="18"/>
          <w:szCs w:val="18"/>
        </w:rPr>
        <w:t>Demonstrates honesty and integrity in academic and professional matters.</w:t>
      </w:r>
    </w:p>
    <w:p w14:paraId="299571F7"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display honesty, integrity, ethics, and openness in all program learning experiences and related interactions.</w:t>
      </w:r>
    </w:p>
    <w:p w14:paraId="6541C780" w14:textId="77777777" w:rsidR="007A5304" w:rsidRPr="007A5304" w:rsidRDefault="007A5304" w:rsidP="007A5304">
      <w:pPr>
        <w:spacing w:after="0"/>
        <w:rPr>
          <w:b/>
          <w:sz w:val="18"/>
          <w:szCs w:val="18"/>
        </w:rPr>
      </w:pPr>
      <w:r w:rsidRPr="007A5304">
        <w:rPr>
          <w:sz w:val="18"/>
          <w:szCs w:val="18"/>
        </w:rPr>
        <w:t>22.</w:t>
      </w:r>
      <w:r w:rsidRPr="007A5304">
        <w:rPr>
          <w:sz w:val="18"/>
          <w:szCs w:val="18"/>
        </w:rPr>
        <w:tab/>
        <w:t>Skill:</w:t>
      </w:r>
      <w:r w:rsidRPr="007A5304">
        <w:rPr>
          <w:sz w:val="18"/>
          <w:szCs w:val="18"/>
        </w:rPr>
        <w:tab/>
      </w:r>
      <w:r w:rsidRPr="007A5304">
        <w:rPr>
          <w:sz w:val="18"/>
          <w:szCs w:val="18"/>
        </w:rPr>
        <w:tab/>
      </w:r>
      <w:r w:rsidRPr="007A5304">
        <w:rPr>
          <w:b/>
          <w:sz w:val="18"/>
          <w:szCs w:val="18"/>
        </w:rPr>
        <w:t>Demonstrates functional level of self-confidence.</w:t>
      </w:r>
    </w:p>
    <w:p w14:paraId="278F713D"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The student is expected to display comfort with their abilities, to recognize their limits of knowledge and ability, and to seek assistance when appropriate.  The student must not attempt to perform activities beyond their professional abilities.</w:t>
      </w:r>
      <w:r w:rsidRPr="007A5304">
        <w:rPr>
          <w:sz w:val="18"/>
          <w:szCs w:val="18"/>
        </w:rPr>
        <w:tab/>
      </w:r>
    </w:p>
    <w:p w14:paraId="44F7EEAD" w14:textId="77777777" w:rsidR="007A5304" w:rsidRPr="007A5304" w:rsidRDefault="007A5304" w:rsidP="007A5304">
      <w:pPr>
        <w:spacing w:after="0"/>
        <w:rPr>
          <w:sz w:val="18"/>
          <w:szCs w:val="18"/>
        </w:rPr>
      </w:pPr>
      <w:r w:rsidRPr="007A5304">
        <w:rPr>
          <w:sz w:val="18"/>
          <w:szCs w:val="18"/>
        </w:rPr>
        <w:t xml:space="preserve">23 </w:t>
      </w:r>
      <w:r w:rsidRPr="007A5304">
        <w:rPr>
          <w:sz w:val="18"/>
          <w:szCs w:val="18"/>
        </w:rPr>
        <w:tab/>
        <w:t>Skill:</w:t>
      </w:r>
      <w:r w:rsidRPr="007A5304">
        <w:rPr>
          <w:sz w:val="18"/>
          <w:szCs w:val="18"/>
        </w:rPr>
        <w:tab/>
      </w:r>
      <w:r w:rsidRPr="007A5304">
        <w:rPr>
          <w:sz w:val="18"/>
          <w:szCs w:val="18"/>
        </w:rPr>
        <w:tab/>
      </w:r>
      <w:r w:rsidRPr="007A5304">
        <w:rPr>
          <w:b/>
          <w:sz w:val="18"/>
          <w:szCs w:val="18"/>
        </w:rPr>
        <w:t>Complies with rules of the classroom and building.</w:t>
      </w:r>
    </w:p>
    <w:p w14:paraId="768C418E" w14:textId="77777777" w:rsidR="007A5304" w:rsidRPr="007A5304" w:rsidRDefault="007A5304" w:rsidP="007A5304">
      <w:pPr>
        <w:spacing w:after="0"/>
        <w:ind w:left="2160" w:hanging="1440"/>
        <w:rPr>
          <w:sz w:val="18"/>
          <w:szCs w:val="18"/>
        </w:rPr>
      </w:pPr>
      <w:r w:rsidRPr="007A5304">
        <w:rPr>
          <w:sz w:val="18"/>
          <w:szCs w:val="18"/>
        </w:rPr>
        <w:t>Criteria:</w:t>
      </w:r>
      <w:r w:rsidRPr="007A5304">
        <w:rPr>
          <w:sz w:val="18"/>
          <w:szCs w:val="18"/>
        </w:rPr>
        <w:tab/>
        <w:t xml:space="preserve">The student is expected to maintain the classrooms, laboratories, and building in an orderly manner, follow all SWCC rules and policies, and adhere to all safety requirements.  All supplies must be returned to their storage area, and trash and recyclable material disposed of properly. </w:t>
      </w:r>
    </w:p>
    <w:p w14:paraId="7DBBD533" w14:textId="77777777" w:rsidR="007A5304" w:rsidRPr="007A5304" w:rsidRDefault="007A5304" w:rsidP="007A5304">
      <w:pPr>
        <w:spacing w:line="360" w:lineRule="auto"/>
        <w:jc w:val="center"/>
        <w:rPr>
          <w:rFonts w:ascii="Arial" w:hAnsi="Arial" w:cs="Arial"/>
          <w:b/>
          <w:bCs/>
          <w:sz w:val="18"/>
          <w:szCs w:val="18"/>
        </w:rPr>
      </w:pPr>
    </w:p>
    <w:p w14:paraId="7CD103FA" w14:textId="77777777" w:rsidR="00CA30BF" w:rsidRDefault="00CA30BF" w:rsidP="0032156F">
      <w:pPr>
        <w:spacing w:line="240" w:lineRule="auto"/>
        <w:rPr>
          <w:rFonts w:ascii="Arial" w:hAnsi="Arial" w:cs="Arial"/>
          <w:b/>
          <w:bCs/>
          <w:sz w:val="24"/>
          <w:szCs w:val="24"/>
          <w:u w:val="single"/>
        </w:rPr>
      </w:pPr>
    </w:p>
    <w:p w14:paraId="0442E63E" w14:textId="77777777" w:rsidR="00CA30BF" w:rsidRDefault="00CA30BF" w:rsidP="0032156F">
      <w:pPr>
        <w:spacing w:line="240" w:lineRule="auto"/>
        <w:rPr>
          <w:rFonts w:ascii="Arial" w:hAnsi="Arial" w:cs="Arial"/>
          <w:b/>
          <w:bCs/>
          <w:sz w:val="24"/>
          <w:szCs w:val="24"/>
          <w:u w:val="single"/>
        </w:rPr>
      </w:pPr>
    </w:p>
    <w:p w14:paraId="0E2F155D" w14:textId="77777777" w:rsidR="00CA30BF" w:rsidRDefault="00CA30BF" w:rsidP="0032156F">
      <w:pPr>
        <w:spacing w:line="240" w:lineRule="auto"/>
        <w:rPr>
          <w:rFonts w:ascii="Arial" w:hAnsi="Arial" w:cs="Arial"/>
          <w:b/>
          <w:bCs/>
          <w:sz w:val="24"/>
          <w:szCs w:val="24"/>
          <w:u w:val="single"/>
        </w:rPr>
      </w:pPr>
    </w:p>
    <w:p w14:paraId="773DDDB8" w14:textId="77777777" w:rsidR="00CA30BF" w:rsidRDefault="00CA30BF" w:rsidP="0032156F">
      <w:pPr>
        <w:spacing w:line="240" w:lineRule="auto"/>
        <w:rPr>
          <w:rFonts w:ascii="Arial" w:hAnsi="Arial" w:cs="Arial"/>
          <w:b/>
          <w:bCs/>
          <w:sz w:val="24"/>
          <w:szCs w:val="24"/>
          <w:u w:val="single"/>
        </w:rPr>
      </w:pPr>
    </w:p>
    <w:p w14:paraId="29C1B37E" w14:textId="77777777" w:rsidR="00CA30BF" w:rsidRDefault="00CA30BF" w:rsidP="0032156F">
      <w:pPr>
        <w:spacing w:line="240" w:lineRule="auto"/>
        <w:rPr>
          <w:rFonts w:ascii="Arial" w:hAnsi="Arial" w:cs="Arial"/>
          <w:b/>
          <w:bCs/>
          <w:sz w:val="24"/>
          <w:szCs w:val="24"/>
          <w:u w:val="single"/>
        </w:rPr>
      </w:pPr>
    </w:p>
    <w:p w14:paraId="000C10D8" w14:textId="77777777" w:rsidR="00CA30BF" w:rsidRDefault="00CA30BF" w:rsidP="0032156F">
      <w:pPr>
        <w:spacing w:line="240" w:lineRule="auto"/>
        <w:rPr>
          <w:rFonts w:ascii="Arial" w:hAnsi="Arial" w:cs="Arial"/>
          <w:b/>
          <w:bCs/>
          <w:sz w:val="24"/>
          <w:szCs w:val="24"/>
          <w:u w:val="single"/>
        </w:rPr>
      </w:pPr>
    </w:p>
    <w:p w14:paraId="0C78B16D" w14:textId="77777777" w:rsidR="00CA30BF" w:rsidRDefault="00CA30BF" w:rsidP="0032156F">
      <w:pPr>
        <w:spacing w:line="240" w:lineRule="auto"/>
        <w:rPr>
          <w:rFonts w:ascii="Arial" w:hAnsi="Arial" w:cs="Arial"/>
          <w:b/>
          <w:bCs/>
          <w:sz w:val="24"/>
          <w:szCs w:val="24"/>
          <w:u w:val="single"/>
        </w:rPr>
      </w:pPr>
    </w:p>
    <w:p w14:paraId="3A8CAF9D" w14:textId="77777777" w:rsidR="00CA30BF" w:rsidRDefault="00CA30BF" w:rsidP="0032156F">
      <w:pPr>
        <w:spacing w:line="240" w:lineRule="auto"/>
        <w:rPr>
          <w:rFonts w:ascii="Arial" w:hAnsi="Arial" w:cs="Arial"/>
          <w:b/>
          <w:bCs/>
          <w:sz w:val="24"/>
          <w:szCs w:val="24"/>
          <w:u w:val="single"/>
        </w:rPr>
      </w:pPr>
    </w:p>
    <w:p w14:paraId="388B73EB" w14:textId="2219800C" w:rsidR="00CA30BF" w:rsidRDefault="00CA30BF" w:rsidP="0032156F">
      <w:pPr>
        <w:spacing w:line="240" w:lineRule="auto"/>
        <w:rPr>
          <w:rFonts w:ascii="Arial" w:hAnsi="Arial" w:cs="Arial"/>
          <w:b/>
          <w:bCs/>
          <w:sz w:val="24"/>
          <w:szCs w:val="24"/>
          <w:u w:val="single"/>
        </w:rPr>
      </w:pPr>
      <w:r>
        <w:rPr>
          <w:rFonts w:ascii="Arial" w:hAnsi="Arial" w:cs="Arial"/>
          <w:b/>
          <w:bCs/>
          <w:sz w:val="24"/>
          <w:szCs w:val="24"/>
          <w:u w:val="single"/>
        </w:rPr>
        <w:t>CLINICAL FORMS AND WAIVERS</w:t>
      </w:r>
    </w:p>
    <w:p w14:paraId="1983098A" w14:textId="77777777" w:rsidR="00CA30BF" w:rsidRDefault="00CA30BF" w:rsidP="0032156F">
      <w:pPr>
        <w:spacing w:line="240" w:lineRule="auto"/>
        <w:rPr>
          <w:rFonts w:ascii="Arial" w:hAnsi="Arial" w:cs="Arial"/>
          <w:b/>
          <w:bCs/>
          <w:sz w:val="24"/>
          <w:szCs w:val="24"/>
          <w:u w:val="single"/>
        </w:rPr>
      </w:pPr>
    </w:p>
    <w:p w14:paraId="457DAC44" w14:textId="77777777" w:rsidR="000C5732" w:rsidRDefault="000C5732" w:rsidP="000C5732">
      <w:pPr>
        <w:jc w:val="center"/>
        <w:rPr>
          <w:b/>
        </w:rPr>
      </w:pPr>
      <w:r>
        <w:rPr>
          <w:b/>
        </w:rPr>
        <w:t>Hepatitis B Vaccine – Declination</w:t>
      </w:r>
    </w:p>
    <w:p w14:paraId="01468FFD" w14:textId="77777777" w:rsidR="000C5732" w:rsidRDefault="000C5732" w:rsidP="00F40A89">
      <w:pPr>
        <w:rPr>
          <w:b/>
        </w:rPr>
      </w:pPr>
    </w:p>
    <w:p w14:paraId="0B0E83E0" w14:textId="77777777" w:rsidR="000C5732" w:rsidRDefault="000C5732" w:rsidP="000C5732"/>
    <w:p w14:paraId="46E5ED3C" w14:textId="77777777" w:rsidR="000C5732" w:rsidRDefault="000C5732" w:rsidP="000C5732">
      <w:r>
        <w:t>The Southwest Virginia Community College Occupational Therapy Assistant program requires that all students either be inoculated with the Hepatitis B vaccine or sign this waiver stating their refusal to have this inoculation, prior to participating in clinical fieldwork.</w:t>
      </w:r>
    </w:p>
    <w:p w14:paraId="557A942E" w14:textId="77777777" w:rsidR="000C5732" w:rsidRDefault="000C5732" w:rsidP="000C5732"/>
    <w:p w14:paraId="5A939189" w14:textId="77777777" w:rsidR="000C5732" w:rsidRDefault="000C5732" w:rsidP="000C5732">
      <w:r>
        <w:t>I understand that due to my potential exposure to blood or other potentially infectious materials I may be at risk of acquiring Hepatitis B virus (HBV) infection.  However, I decline the Hepatitis B vaccination at this time.   I understand that by declining this vaccine, I continue to be at risk of acquiring Hepatitis B, a serious disease.  I also realize in declining, that I relieve the Southwest Virginia Community College Occupational Therapy Assistant program and each clinical facility to which I may be assigned of all responsibility should I acquire Hepatitis B while I am enrolled in the Occupational Therapy Assistant program.</w:t>
      </w:r>
    </w:p>
    <w:p w14:paraId="6A431307" w14:textId="77777777" w:rsidR="000C5732" w:rsidRDefault="000C5732" w:rsidP="000C5732"/>
    <w:p w14:paraId="2A3DE0B7" w14:textId="77777777" w:rsidR="000C5732" w:rsidRDefault="000C5732" w:rsidP="000C5732">
      <w:r>
        <w:t>I hereby consent to release of this document to any clinical agency that may request it in connection with my occupational therapy assistant education.  No further release will be made without my consent.</w:t>
      </w:r>
    </w:p>
    <w:p w14:paraId="22E298E9" w14:textId="77777777" w:rsidR="000C5732" w:rsidRDefault="000C5732" w:rsidP="000C5732"/>
    <w:p w14:paraId="6A10E09C" w14:textId="77777777" w:rsidR="000C5732" w:rsidRDefault="000C5732" w:rsidP="000C5732">
      <w:r>
        <w:t>I certify that I am at least 18 years of age (if under 18 years of age, parent or guardian must sign).</w:t>
      </w:r>
    </w:p>
    <w:p w14:paraId="2485A2D4" w14:textId="77777777" w:rsidR="000C5732" w:rsidRDefault="000C5732" w:rsidP="000C5732"/>
    <w:p w14:paraId="35C476E8" w14:textId="77777777" w:rsidR="000C5732" w:rsidRDefault="000C5732" w:rsidP="000C5732"/>
    <w:p w14:paraId="4D127E98" w14:textId="77777777" w:rsidR="000C5732" w:rsidRDefault="000C5732" w:rsidP="000C5732">
      <w:r>
        <w:tab/>
      </w:r>
      <w:r>
        <w:tab/>
      </w:r>
      <w:r>
        <w:tab/>
        <w:t>___________________________________________________________</w:t>
      </w:r>
    </w:p>
    <w:p w14:paraId="598F5EAA" w14:textId="77777777" w:rsidR="000C5732" w:rsidRDefault="000C5732" w:rsidP="000C5732">
      <w:r>
        <w:tab/>
      </w:r>
      <w:r>
        <w:tab/>
      </w:r>
      <w:r>
        <w:tab/>
        <w:t>Student / Parent / Guardian  signature                                     Date</w:t>
      </w:r>
    </w:p>
    <w:p w14:paraId="6C2F8A9A" w14:textId="77777777" w:rsidR="000C5732" w:rsidRDefault="000C5732" w:rsidP="000C5732"/>
    <w:p w14:paraId="76E536E5" w14:textId="77777777" w:rsidR="000C5732" w:rsidRDefault="000C5732" w:rsidP="000C5732"/>
    <w:p w14:paraId="5277E042" w14:textId="77777777" w:rsidR="000C5732" w:rsidRDefault="000C5732" w:rsidP="000C5732"/>
    <w:p w14:paraId="5BE32190" w14:textId="77777777" w:rsidR="000C5732" w:rsidRDefault="000C5732" w:rsidP="000C5732"/>
    <w:p w14:paraId="338B6622" w14:textId="77777777" w:rsidR="000C5732" w:rsidRDefault="000C5732" w:rsidP="000C5732">
      <w:r>
        <w:tab/>
      </w:r>
      <w:r>
        <w:tab/>
      </w:r>
      <w:r>
        <w:tab/>
        <w:t>___________________________________________________________</w:t>
      </w:r>
    </w:p>
    <w:p w14:paraId="05D9F182" w14:textId="77777777" w:rsidR="000C5732" w:rsidRDefault="000C5732" w:rsidP="000C5732">
      <w:r>
        <w:tab/>
      </w:r>
      <w:r>
        <w:tab/>
      </w:r>
      <w:r>
        <w:tab/>
        <w:t xml:space="preserve">  Witness</w:t>
      </w:r>
      <w:r>
        <w:tab/>
      </w:r>
      <w:r>
        <w:tab/>
      </w:r>
      <w:r>
        <w:tab/>
      </w:r>
      <w:r>
        <w:tab/>
      </w:r>
      <w:r>
        <w:tab/>
      </w:r>
      <w:r>
        <w:tab/>
      </w:r>
      <w:r>
        <w:tab/>
        <w:t>Date</w:t>
      </w:r>
    </w:p>
    <w:p w14:paraId="13870DCD" w14:textId="02973D8B" w:rsidR="00F40A89" w:rsidRDefault="00F40A89" w:rsidP="004123FE">
      <w:pPr>
        <w:pStyle w:val="NormalWeb"/>
        <w:spacing w:before="0" w:beforeAutospacing="0" w:after="0" w:afterAutospacing="0" w:line="360" w:lineRule="auto"/>
        <w:jc w:val="both"/>
        <w:rPr>
          <w:rFonts w:ascii="Arial" w:hAnsi="Arial" w:cs="Arial"/>
          <w:b/>
          <w:bCs/>
          <w:u w:val="single"/>
        </w:rPr>
      </w:pPr>
    </w:p>
    <w:p w14:paraId="2324F225" w14:textId="654EC3F2" w:rsidR="0045610D" w:rsidRPr="00D71CBB" w:rsidRDefault="004123FE" w:rsidP="004123FE">
      <w:pPr>
        <w:pStyle w:val="NormalWeb"/>
        <w:spacing w:before="0" w:beforeAutospacing="0" w:after="0" w:afterAutospacing="0" w:line="360" w:lineRule="auto"/>
        <w:jc w:val="both"/>
        <w:rPr>
          <w:rFonts w:ascii="Arial" w:hAnsi="Arial" w:cs="Arial"/>
          <w:b/>
          <w:bCs/>
          <w:u w:val="single"/>
        </w:rPr>
      </w:pPr>
      <w:r w:rsidRPr="00D71CBB">
        <w:rPr>
          <w:rFonts w:ascii="Arial" w:hAnsi="Arial" w:cs="Arial"/>
          <w:b/>
          <w:bCs/>
          <w:u w:val="single"/>
        </w:rPr>
        <w:t>Varicella Wa</w:t>
      </w:r>
      <w:r w:rsidR="00AA2D60">
        <w:rPr>
          <w:rFonts w:ascii="Arial" w:hAnsi="Arial" w:cs="Arial"/>
          <w:b/>
          <w:bCs/>
          <w:u w:val="single"/>
        </w:rPr>
        <w:t>i</w:t>
      </w:r>
      <w:r w:rsidRPr="00D71CBB">
        <w:rPr>
          <w:rFonts w:ascii="Arial" w:hAnsi="Arial" w:cs="Arial"/>
          <w:b/>
          <w:bCs/>
          <w:u w:val="single"/>
        </w:rPr>
        <w:t>ver</w:t>
      </w:r>
    </w:p>
    <w:p w14:paraId="61F2651A" w14:textId="5203BCBB" w:rsidR="0045610D" w:rsidRPr="0032156F" w:rsidRDefault="000D1E69" w:rsidP="0045610D">
      <w:pPr>
        <w:pStyle w:val="NormalWeb"/>
        <w:spacing w:before="0" w:beforeAutospacing="0" w:after="0" w:afterAutospacing="0" w:line="360" w:lineRule="auto"/>
        <w:jc w:val="both"/>
        <w:rPr>
          <w:rFonts w:ascii="Arial" w:hAnsi="Arial" w:cs="Arial"/>
          <w:b/>
          <w:u w:val="single"/>
        </w:rPr>
      </w:pPr>
      <w:r>
        <w:rPr>
          <w:rFonts w:ascii="Arial" w:hAnsi="Arial" w:cs="Arial"/>
          <w:b/>
          <w:noProof/>
          <w:u w:val="single"/>
        </w:rPr>
        <w:object w:dxaOrig="9180" w:dyaOrig="11881" w14:anchorId="018E6B1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 style="width:460.15pt;height:594.15pt;mso-width-percent:0;mso-height-percent:0;mso-width-percent:0;mso-height-percent:0" o:ole="">
            <v:imagedata r:id="rId31" o:title=""/>
          </v:shape>
          <o:OLEObject Type="Embed" ProgID="Acrobat.Document.DC" ShapeID="_x0000_i1025" DrawAspect="Content" ObjectID="_1848832585" r:id="rId32"/>
        </w:object>
      </w:r>
    </w:p>
    <w:p w14:paraId="27FBE005" w14:textId="3DAFA36F" w:rsidR="00D05A63" w:rsidRDefault="00D05A63" w:rsidP="00D05A63">
      <w:pPr>
        <w:spacing w:after="0" w:line="360" w:lineRule="auto"/>
        <w:rPr>
          <w:rFonts w:ascii="Arial" w:eastAsia="Times New Roman" w:hAnsi="Arial" w:cs="Arial"/>
          <w:b/>
          <w:sz w:val="24"/>
          <w:szCs w:val="24"/>
          <w:u w:val="single"/>
        </w:rPr>
      </w:pPr>
    </w:p>
    <w:p w14:paraId="5C269E9D" w14:textId="356A1BF5" w:rsidR="00C712D4" w:rsidRDefault="003A4F84" w:rsidP="00D05A63">
      <w:pPr>
        <w:pStyle w:val="xxmsonormal"/>
        <w:jc w:val="center"/>
        <w:rPr>
          <w:rFonts w:ascii="Times New Roman" w:hAnsi="Times New Roman" w:cs="Times New Roman"/>
          <w:b/>
          <w:bCs/>
          <w:sz w:val="24"/>
          <w:szCs w:val="24"/>
        </w:rPr>
      </w:pPr>
      <w:r w:rsidRPr="003A4F84">
        <w:rPr>
          <w:rFonts w:ascii="Times New Roman" w:hAnsi="Times New Roman" w:cs="Times New Roman"/>
          <w:b/>
          <w:bCs/>
          <w:noProof/>
          <w:sz w:val="24"/>
          <w:szCs w:val="24"/>
        </w:rPr>
        <w:drawing>
          <wp:inline distT="0" distB="0" distL="0" distR="0" wp14:anchorId="42BF5FC5" wp14:editId="53BADB93">
            <wp:extent cx="5887272" cy="7811590"/>
            <wp:effectExtent l="0" t="0" r="0" b="0"/>
            <wp:docPr id="1069641728" name="Picture 1" descr="A form with text and a questionnair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9641728" name="Picture 1" descr="A form with text and a questionnaire&#10;&#10;Description automatically generated with medium confidence"/>
                    <pic:cNvPicPr/>
                  </pic:nvPicPr>
                  <pic:blipFill>
                    <a:blip r:embed="rId33"/>
                    <a:stretch>
                      <a:fillRect/>
                    </a:stretch>
                  </pic:blipFill>
                  <pic:spPr>
                    <a:xfrm>
                      <a:off x="0" y="0"/>
                      <a:ext cx="5887272" cy="7811590"/>
                    </a:xfrm>
                    <a:prstGeom prst="rect">
                      <a:avLst/>
                    </a:prstGeom>
                  </pic:spPr>
                </pic:pic>
              </a:graphicData>
            </a:graphic>
          </wp:inline>
        </w:drawing>
      </w:r>
    </w:p>
    <w:p w14:paraId="3E809EAC" w14:textId="77777777" w:rsidR="003A4F84" w:rsidRDefault="003A4F84" w:rsidP="00D05A63">
      <w:pPr>
        <w:pStyle w:val="xxmsonormal"/>
        <w:jc w:val="center"/>
        <w:rPr>
          <w:rFonts w:ascii="Times New Roman" w:hAnsi="Times New Roman" w:cs="Times New Roman"/>
          <w:b/>
          <w:bCs/>
          <w:sz w:val="24"/>
          <w:szCs w:val="24"/>
        </w:rPr>
      </w:pPr>
    </w:p>
    <w:p w14:paraId="73BA75CA" w14:textId="77777777" w:rsidR="003A4F84" w:rsidRDefault="003A4F84" w:rsidP="00D05A63">
      <w:pPr>
        <w:pStyle w:val="xxmsonormal"/>
        <w:jc w:val="center"/>
        <w:rPr>
          <w:rFonts w:ascii="Times New Roman" w:hAnsi="Times New Roman" w:cs="Times New Roman"/>
          <w:b/>
          <w:bCs/>
          <w:sz w:val="24"/>
          <w:szCs w:val="24"/>
        </w:rPr>
      </w:pPr>
    </w:p>
    <w:p w14:paraId="4EEBAA38" w14:textId="793EA7DB" w:rsidR="00D05A63" w:rsidRDefault="00D05A63" w:rsidP="00D05A63">
      <w:pPr>
        <w:pStyle w:val="xxmsonormal"/>
        <w:jc w:val="center"/>
        <w:rPr>
          <w:rFonts w:ascii="Times New Roman" w:hAnsi="Times New Roman" w:cs="Times New Roman"/>
          <w:b/>
          <w:bCs/>
          <w:sz w:val="24"/>
          <w:szCs w:val="24"/>
        </w:rPr>
      </w:pPr>
      <w:r>
        <w:rPr>
          <w:rFonts w:ascii="Times New Roman" w:hAnsi="Times New Roman" w:cs="Times New Roman"/>
          <w:b/>
          <w:bCs/>
          <w:sz w:val="24"/>
          <w:szCs w:val="24"/>
        </w:rPr>
        <w:t>SOUTHWEST VIRGINIA COMMUNITY COLLEGE</w:t>
      </w:r>
    </w:p>
    <w:p w14:paraId="41EE0341" w14:textId="77777777" w:rsidR="00D05A63" w:rsidRDefault="00D05A63" w:rsidP="00D05A63">
      <w:pPr>
        <w:pStyle w:val="xxmsonormal"/>
        <w:jc w:val="center"/>
        <w:rPr>
          <w:rFonts w:ascii="Times New Roman" w:hAnsi="Times New Roman" w:cs="Times New Roman"/>
          <w:b/>
          <w:bCs/>
          <w:sz w:val="24"/>
          <w:szCs w:val="24"/>
        </w:rPr>
      </w:pPr>
      <w:r>
        <w:rPr>
          <w:rFonts w:ascii="Times New Roman" w:hAnsi="Times New Roman" w:cs="Times New Roman"/>
          <w:b/>
          <w:bCs/>
          <w:sz w:val="24"/>
          <w:szCs w:val="24"/>
        </w:rPr>
        <w:t>STATEMENT ON IMMUNIZATIONS AND VACCINATIONS</w:t>
      </w:r>
    </w:p>
    <w:p w14:paraId="62FFB771" w14:textId="77777777" w:rsidR="00D05A63" w:rsidRDefault="00D05A63" w:rsidP="00D05A63">
      <w:pPr>
        <w:pStyle w:val="xxmsonormal"/>
        <w:jc w:val="center"/>
        <w:rPr>
          <w:rFonts w:ascii="Arial" w:hAnsi="Arial" w:cs="Arial"/>
          <w:b/>
          <w:bCs/>
          <w:sz w:val="24"/>
          <w:szCs w:val="24"/>
        </w:rPr>
      </w:pPr>
    </w:p>
    <w:p w14:paraId="71EDCCD4" w14:textId="77777777" w:rsidR="00D05A63" w:rsidRDefault="00D05A63" w:rsidP="00D05A63">
      <w:pPr>
        <w:pStyle w:val="xxmsonormal"/>
        <w:rPr>
          <w:rFonts w:ascii="Times New Roman" w:hAnsi="Times New Roman" w:cs="Times New Roman"/>
        </w:rPr>
      </w:pPr>
      <w:r>
        <w:rPr>
          <w:rFonts w:ascii="Times New Roman" w:hAnsi="Times New Roman" w:cs="Times New Roman"/>
          <w:color w:val="000000"/>
          <w:shd w:val="clear" w:color="auto" w:fill="FFFFFF"/>
        </w:rPr>
        <w:t>Southwest Virginia Community College recognizes the individual rights to self-determination and decision making for all individuals with regard to public health immunization and vaccination recommendations.  Southwest Virginia Community College strongly supports immunizations and vaccinations to protect the public from highly communicable and deadly diseases such as measles, mumps, diphtheria, pertussis, influenza, and the coronavirus for its students and employees.  Furthermore, the Centers for Disease Control and Prevention (CDC) and the Advisory Committee on Immunization Practices (ACIP) recommend that all eligible individuals receive immunizations and vaccinations against preventable diseases. All health professional program students should be immunized and vaccinated according to current recommendations by the CDC and the Association for Professionals in Infection Control and Epidemiology (APIC).</w:t>
      </w:r>
    </w:p>
    <w:p w14:paraId="4AD7DC33" w14:textId="77777777" w:rsidR="00D05A63" w:rsidRDefault="00D05A63" w:rsidP="00D05A63">
      <w:pPr>
        <w:pStyle w:val="xxmsonormal"/>
        <w:rPr>
          <w:rFonts w:ascii="Times New Roman" w:hAnsi="Times New Roman" w:cs="Times New Roman"/>
        </w:rPr>
      </w:pPr>
      <w:r>
        <w:rPr>
          <w:rFonts w:ascii="Times New Roman" w:hAnsi="Times New Roman" w:cs="Times New Roman"/>
          <w:color w:val="000000"/>
          <w:shd w:val="clear" w:color="auto" w:fill="FFFFFF"/>
        </w:rPr>
        <w:t> </w:t>
      </w:r>
    </w:p>
    <w:p w14:paraId="56275BAE" w14:textId="77777777" w:rsidR="00D05A63" w:rsidRDefault="00D05A63" w:rsidP="00D05A63">
      <w:pPr>
        <w:rPr>
          <w:rFonts w:ascii="Times New Roman" w:hAnsi="Times New Roman" w:cs="Times New Roman"/>
          <w:color w:val="000000"/>
        </w:rPr>
      </w:pPr>
      <w:r>
        <w:rPr>
          <w:rFonts w:ascii="Times New Roman" w:hAnsi="Times New Roman" w:cs="Times New Roman"/>
          <w:color w:val="000000"/>
          <w:shd w:val="clear" w:color="auto" w:fill="FFFFFF"/>
        </w:rPr>
        <w:t xml:space="preserve">Although Southwest Virginia Community College does not require all health professional students to be vaccinated with the COVID-19 vaccine to be admitted into a restricted admissions health program, the vaccination (and other immunizations and vaccinations) may be required by our clinical facilities in order for our students to enter these facilities.  </w:t>
      </w:r>
      <w:r>
        <w:rPr>
          <w:rFonts w:ascii="Times New Roman" w:hAnsi="Times New Roman" w:cs="Times New Roman"/>
          <w:color w:val="000000"/>
        </w:rPr>
        <w:t xml:space="preserve">A clinical facility's decision to mandate the COVID-19 vaccine or other vaccines and immunizations is independent of </w:t>
      </w:r>
      <w:r>
        <w:rPr>
          <w:rFonts w:ascii="Times New Roman" w:hAnsi="Times New Roman" w:cs="Times New Roman"/>
          <w:color w:val="000000"/>
          <w:shd w:val="clear" w:color="auto" w:fill="FFFFFF"/>
        </w:rPr>
        <w:t>Southwest Virginia</w:t>
      </w:r>
      <w:r>
        <w:rPr>
          <w:rFonts w:ascii="Times New Roman" w:hAnsi="Times New Roman" w:cs="Times New Roman"/>
          <w:color w:val="000000"/>
        </w:rPr>
        <w:t xml:space="preserve"> Community College.  </w:t>
      </w:r>
    </w:p>
    <w:p w14:paraId="5887641B" w14:textId="77777777" w:rsidR="00D05A63" w:rsidRDefault="00D05A63" w:rsidP="00D05A63">
      <w:pPr>
        <w:rPr>
          <w:rFonts w:ascii="Times New Roman" w:hAnsi="Times New Roman" w:cs="Times New Roman"/>
          <w:b/>
          <w:bCs/>
          <w:color w:val="000000"/>
        </w:rPr>
      </w:pPr>
      <w:r>
        <w:rPr>
          <w:rFonts w:ascii="Times New Roman" w:hAnsi="Times New Roman" w:cs="Times New Roman"/>
          <w:color w:val="000000"/>
          <w:shd w:val="clear" w:color="auto" w:fill="FFFFFF"/>
        </w:rPr>
        <w:t xml:space="preserve">Southwest Virginia Community College faculty and students must comply with the policies required by clinical facilities with which we have legal agreements.  If a student refuses to comply with a clinical facility immunization and vaccination requirement, Southwest Virginia Community College will attempt, but cannot guarantee, to assign a student to an alternative clinical facility. A student will be placed in an alternative location only if it meets the educational objectives of Southwest Virginia Community College and program requirements for clinical placement.  Faculty also must be available to appropriately supervise students at the clinical facility.  </w:t>
      </w:r>
      <w:r>
        <w:rPr>
          <w:rFonts w:ascii="Times New Roman" w:hAnsi="Times New Roman" w:cs="Times New Roman"/>
          <w:b/>
          <w:bCs/>
          <w:color w:val="000000"/>
          <w:shd w:val="clear" w:color="auto" w:fill="FFFFFF"/>
        </w:rPr>
        <w:t xml:space="preserve">Refusal to comply with a clinical facility immunization and vaccination requirement by a student in our health programs may impede your progress in the program or your ability to remain in the program.  </w:t>
      </w:r>
    </w:p>
    <w:p w14:paraId="5D1857B1" w14:textId="77777777" w:rsidR="00D05A63" w:rsidRDefault="00D05A63" w:rsidP="00D05A63">
      <w:pPr>
        <w:pStyle w:val="xxmsonormal"/>
        <w:rPr>
          <w:rFonts w:ascii="Times New Roman" w:hAnsi="Times New Roman" w:cs="Times New Roman"/>
        </w:rPr>
      </w:pPr>
      <w:r>
        <w:rPr>
          <w:rFonts w:ascii="Times New Roman" w:hAnsi="Times New Roman" w:cs="Times New Roman"/>
        </w:rPr>
        <w:t> </w:t>
      </w:r>
    </w:p>
    <w:p w14:paraId="09E9131F" w14:textId="77777777" w:rsidR="00D05A63" w:rsidRDefault="00D05A63" w:rsidP="00D05A63">
      <w:pPr>
        <w:pStyle w:val="xxmsonormal"/>
        <w:rPr>
          <w:rFonts w:ascii="Times New Roman" w:hAnsi="Times New Roman" w:cs="Times New Roman"/>
        </w:rPr>
      </w:pPr>
      <w:r>
        <w:rPr>
          <w:rFonts w:ascii="Times New Roman" w:hAnsi="Times New Roman" w:cs="Times New Roman"/>
        </w:rPr>
        <w:t>Your signature below acknowledges that you have read and understand that by enrolling in this program, you may be required to complete clinical experiences in facilities that mandate immunizations and vaccinations.  If you choose not to receive an immunization or vaccination required by a clinical facility, one of the following actions may happen:</w:t>
      </w:r>
    </w:p>
    <w:p w14:paraId="4D8F3C5D" w14:textId="77777777" w:rsidR="00D05A63" w:rsidRDefault="00D05A63" w:rsidP="00D05A63">
      <w:pPr>
        <w:pStyle w:val="xxmsonormal"/>
        <w:rPr>
          <w:rFonts w:ascii="Times New Roman" w:hAnsi="Times New Roman" w:cs="Times New Roman"/>
        </w:rPr>
      </w:pPr>
    </w:p>
    <w:p w14:paraId="0B0BAD28" w14:textId="77777777" w:rsidR="00D05A63" w:rsidRDefault="00D05A63" w:rsidP="00D05A63">
      <w:pPr>
        <w:pStyle w:val="xxmsolistparagraph"/>
        <w:numPr>
          <w:ilvl w:val="0"/>
          <w:numId w:val="11"/>
        </w:numPr>
        <w:spacing w:after="120"/>
        <w:rPr>
          <w:rFonts w:ascii="Times New Roman" w:hAnsi="Times New Roman" w:cs="Times New Roman"/>
        </w:rPr>
      </w:pPr>
      <w:r>
        <w:rPr>
          <w:rFonts w:ascii="Times New Roman" w:hAnsi="Times New Roman" w:cs="Times New Roman"/>
        </w:rPr>
        <w:t>You may be able to be assigned to another clinical facility if one is available;</w:t>
      </w:r>
    </w:p>
    <w:p w14:paraId="59FE8430" w14:textId="77777777" w:rsidR="00D05A63" w:rsidRDefault="00D05A63" w:rsidP="00D05A63">
      <w:pPr>
        <w:pStyle w:val="xxmsolistparagraph"/>
        <w:numPr>
          <w:ilvl w:val="0"/>
          <w:numId w:val="11"/>
        </w:numPr>
        <w:spacing w:after="120"/>
        <w:rPr>
          <w:rFonts w:ascii="Times New Roman" w:hAnsi="Times New Roman" w:cs="Times New Roman"/>
        </w:rPr>
      </w:pPr>
      <w:r>
        <w:rPr>
          <w:rFonts w:ascii="Times New Roman" w:hAnsi="Times New Roman" w:cs="Times New Roman"/>
        </w:rPr>
        <w:t xml:space="preserve">You may not be able to be assigned to another clinical facility because there is no other clinical facility for the specific educational requirement available in the area; or </w:t>
      </w:r>
    </w:p>
    <w:p w14:paraId="1422092C" w14:textId="77777777" w:rsidR="00D05A63" w:rsidRDefault="00D05A63" w:rsidP="00D05A63">
      <w:pPr>
        <w:pStyle w:val="xxmsolistparagraph"/>
        <w:numPr>
          <w:ilvl w:val="0"/>
          <w:numId w:val="11"/>
        </w:numPr>
        <w:spacing w:after="120"/>
        <w:rPr>
          <w:rFonts w:ascii="Times New Roman" w:hAnsi="Times New Roman" w:cs="Times New Roman"/>
        </w:rPr>
      </w:pPr>
      <w:r>
        <w:rPr>
          <w:rFonts w:ascii="Times New Roman" w:hAnsi="Times New Roman" w:cs="Times New Roman"/>
        </w:rPr>
        <w:t>If there is not another alternative clinical facility, due to the clinical facility requirements and the inability to assign you to another clinical facility, you will be unable to continue in the program, or you must postpone your continued enrollment in the program until such time you are able to fulfill all requirements of the program and clinical experiences.</w:t>
      </w:r>
    </w:p>
    <w:p w14:paraId="78C68764" w14:textId="77777777" w:rsidR="00D05A63" w:rsidRDefault="00D05A63" w:rsidP="00D05A63">
      <w:pPr>
        <w:pStyle w:val="xxmsonormal"/>
        <w:rPr>
          <w:rFonts w:ascii="Times New Roman" w:hAnsi="Times New Roman" w:cs="Times New Roman"/>
        </w:rPr>
      </w:pPr>
      <w:r>
        <w:rPr>
          <w:rFonts w:ascii="Times New Roman" w:hAnsi="Times New Roman" w:cs="Times New Roman"/>
        </w:rPr>
        <w:t> </w:t>
      </w:r>
    </w:p>
    <w:p w14:paraId="5D1D3550" w14:textId="77777777" w:rsidR="00D05A63" w:rsidRDefault="00D05A63" w:rsidP="00D05A63">
      <w:pPr>
        <w:rPr>
          <w:rFonts w:ascii="Times New Roman" w:hAnsi="Times New Roman" w:cs="Times New Roman"/>
        </w:rPr>
      </w:pPr>
      <w:r>
        <w:rPr>
          <w:rFonts w:ascii="Times New Roman" w:hAnsi="Times New Roman" w:cs="Times New Roman"/>
        </w:rPr>
        <w:t>_____________________________</w:t>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t>___________________</w:t>
      </w:r>
    </w:p>
    <w:p w14:paraId="44933726" w14:textId="77777777" w:rsidR="00D05A63" w:rsidRDefault="00D05A63" w:rsidP="00D05A63">
      <w:pPr>
        <w:rPr>
          <w:rFonts w:ascii="Times New Roman" w:hAnsi="Times New Roman" w:cs="Times New Roman"/>
        </w:rPr>
      </w:pPr>
      <w:r>
        <w:rPr>
          <w:rFonts w:ascii="Times New Roman" w:hAnsi="Times New Roman" w:cs="Times New Roman"/>
        </w:rPr>
        <w:t>Name</w:t>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t>Date</w:t>
      </w:r>
    </w:p>
    <w:p w14:paraId="5EB774A9" w14:textId="77777777" w:rsidR="00D05A63" w:rsidRDefault="00D05A63" w:rsidP="00D05A63">
      <w:pPr>
        <w:rPr>
          <w:rFonts w:ascii="Times New Roman" w:hAnsi="Times New Roman" w:cs="Times New Roman"/>
        </w:rPr>
      </w:pPr>
    </w:p>
    <w:p w14:paraId="3F0358A7" w14:textId="77777777" w:rsidR="00D05A63" w:rsidRDefault="00D05A63" w:rsidP="00D05A63">
      <w:pPr>
        <w:rPr>
          <w:rFonts w:ascii="Times New Roman" w:hAnsi="Times New Roman" w:cs="Times New Roman"/>
        </w:rPr>
      </w:pPr>
    </w:p>
    <w:p w14:paraId="7E6CCFA9" w14:textId="77777777" w:rsidR="00D05A63" w:rsidRDefault="00D05A63" w:rsidP="00D05A63">
      <w:pPr>
        <w:rPr>
          <w:rFonts w:ascii="Times New Roman" w:hAnsi="Times New Roman" w:cs="Times New Roman"/>
        </w:rPr>
      </w:pPr>
      <w:r>
        <w:rPr>
          <w:rFonts w:ascii="Times New Roman" w:hAnsi="Times New Roman" w:cs="Times New Roman"/>
        </w:rPr>
        <w:t>If the student is less than 18 years of age, the following section must be completed:</w:t>
      </w:r>
    </w:p>
    <w:p w14:paraId="5D6C0E36" w14:textId="03179CB0" w:rsidR="00D05A63" w:rsidRDefault="00D05A63" w:rsidP="00D05A63">
      <w:pPr>
        <w:rPr>
          <w:rFonts w:ascii="Times New Roman" w:hAnsi="Times New Roman" w:cs="Times New Roman"/>
        </w:rPr>
      </w:pPr>
      <w:r>
        <w:rPr>
          <w:rFonts w:ascii="Times New Roman" w:hAnsi="Times New Roman" w:cs="Times New Roman"/>
        </w:rPr>
        <w:t xml:space="preserve"> My child/ward is under 18 years of age and I am hereby providing permission for him/her to participate in this program, and I agree to be responsible for his/her behavior and safety during this event.</w:t>
      </w:r>
    </w:p>
    <w:p w14:paraId="22590666" w14:textId="3BE2B36D" w:rsidR="00D05A63" w:rsidRDefault="00D05A63" w:rsidP="00D05A63">
      <w:pPr>
        <w:rPr>
          <w:rFonts w:ascii="Times New Roman" w:hAnsi="Times New Roman" w:cs="Times New Roman"/>
        </w:rPr>
      </w:pPr>
      <w:r>
        <w:rPr>
          <w:rFonts w:ascii="Times New Roman" w:hAnsi="Times New Roman" w:cs="Times New Roman"/>
        </w:rPr>
        <w:tab/>
      </w:r>
    </w:p>
    <w:p w14:paraId="4C573AB7" w14:textId="77777777" w:rsidR="00D05A63" w:rsidRDefault="00D05A63" w:rsidP="00D05A63">
      <w:pPr>
        <w:rPr>
          <w:rFonts w:ascii="Times New Roman" w:hAnsi="Times New Roman" w:cs="Times New Roman"/>
        </w:rPr>
      </w:pPr>
    </w:p>
    <w:p w14:paraId="49745925" w14:textId="77777777" w:rsidR="00D05A63" w:rsidRDefault="00D05A63" w:rsidP="00D05A63">
      <w:pPr>
        <w:rPr>
          <w:rFonts w:ascii="Times New Roman" w:hAnsi="Times New Roman" w:cs="Times New Roman"/>
        </w:rPr>
      </w:pPr>
      <w:r>
        <w:rPr>
          <w:rFonts w:ascii="Times New Roman" w:hAnsi="Times New Roman" w:cs="Times New Roman"/>
        </w:rPr>
        <w:t>___________________________</w:t>
      </w:r>
      <w:r>
        <w:rPr>
          <w:rFonts w:ascii="Times New Roman" w:hAnsi="Times New Roman" w:cs="Times New Roman"/>
        </w:rPr>
        <w:tab/>
      </w:r>
      <w:r>
        <w:rPr>
          <w:rFonts w:ascii="Times New Roman" w:hAnsi="Times New Roman" w:cs="Times New Roman"/>
        </w:rPr>
        <w:tab/>
      </w:r>
      <w:r>
        <w:rPr>
          <w:rFonts w:ascii="Times New Roman" w:hAnsi="Times New Roman" w:cs="Times New Roman"/>
        </w:rPr>
        <w:tab/>
        <w:t>_________________________</w:t>
      </w:r>
    </w:p>
    <w:p w14:paraId="0F8CB20B" w14:textId="77777777" w:rsidR="00D05A63" w:rsidRDefault="00D05A63" w:rsidP="00D05A63">
      <w:pPr>
        <w:rPr>
          <w:rFonts w:ascii="Times New Roman" w:hAnsi="Times New Roman" w:cs="Times New Roman"/>
        </w:rPr>
      </w:pPr>
      <w:r>
        <w:rPr>
          <w:rFonts w:ascii="Times New Roman" w:hAnsi="Times New Roman" w:cs="Times New Roman"/>
        </w:rPr>
        <w:t>Child’s Name</w:t>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r>
      <w:r>
        <w:rPr>
          <w:rFonts w:ascii="Times New Roman" w:hAnsi="Times New Roman" w:cs="Times New Roman"/>
        </w:rPr>
        <w:tab/>
        <w:t>Parent’s or guardian’s signature</w:t>
      </w:r>
    </w:p>
    <w:p w14:paraId="2396FC0E" w14:textId="77777777" w:rsidR="00D05A63" w:rsidRDefault="00D05A63" w:rsidP="00D05A63">
      <w:pPr>
        <w:rPr>
          <w:rFonts w:ascii="Times New Roman" w:hAnsi="Times New Roman" w:cs="Times New Roman"/>
        </w:rPr>
      </w:pPr>
    </w:p>
    <w:p w14:paraId="7250776E" w14:textId="77777777" w:rsidR="00D05A63" w:rsidRDefault="00D05A63" w:rsidP="00D05A63">
      <w:pPr>
        <w:rPr>
          <w:rFonts w:ascii="Times New Roman" w:hAnsi="Times New Roman" w:cs="Times New Roman"/>
        </w:rPr>
      </w:pPr>
    </w:p>
    <w:p w14:paraId="647649B1" w14:textId="030A2BE1" w:rsidR="00D05A63" w:rsidRDefault="00D05A63" w:rsidP="00D05A63">
      <w:pPr>
        <w:rPr>
          <w:rFonts w:ascii="Times New Roman" w:hAnsi="Times New Roman" w:cs="Times New Roman"/>
        </w:rPr>
      </w:pPr>
      <w:r>
        <w:rPr>
          <w:rFonts w:ascii="Times New Roman" w:hAnsi="Times New Roman" w:cs="Times New Roman"/>
        </w:rPr>
        <w:t>_________________________</w:t>
      </w:r>
    </w:p>
    <w:p w14:paraId="28F5FC12" w14:textId="77777777" w:rsidR="00D05A63" w:rsidRDefault="00D05A63" w:rsidP="00D05A63">
      <w:pPr>
        <w:rPr>
          <w:rFonts w:ascii="Times New Roman" w:hAnsi="Times New Roman" w:cs="Times New Roman"/>
        </w:rPr>
      </w:pPr>
      <w:r>
        <w:rPr>
          <w:rFonts w:ascii="Times New Roman" w:hAnsi="Times New Roman" w:cs="Times New Roman"/>
        </w:rPr>
        <w:t>Date</w:t>
      </w:r>
      <w:r>
        <w:rPr>
          <w:rFonts w:ascii="Times New Roman" w:hAnsi="Times New Roman" w:cs="Times New Roman"/>
        </w:rPr>
        <w:tab/>
      </w:r>
      <w:r>
        <w:rPr>
          <w:rFonts w:ascii="Times New Roman" w:hAnsi="Times New Roman" w:cs="Times New Roman"/>
        </w:rPr>
        <w:tab/>
      </w:r>
    </w:p>
    <w:p w14:paraId="161DA1EF" w14:textId="77777777" w:rsidR="00D05A63" w:rsidRDefault="00D05A63" w:rsidP="00D05A63">
      <w:pPr>
        <w:spacing w:after="0" w:line="360" w:lineRule="auto"/>
        <w:rPr>
          <w:rFonts w:ascii="Arial" w:hAnsi="Arial" w:cs="Arial"/>
          <w:b/>
          <w:sz w:val="24"/>
          <w:szCs w:val="24"/>
          <w:u w:val="single"/>
        </w:rPr>
      </w:pPr>
    </w:p>
    <w:p w14:paraId="6CAA76CE" w14:textId="77777777" w:rsidR="00D05A63" w:rsidRDefault="00D05A63" w:rsidP="00FE6C72">
      <w:pPr>
        <w:spacing w:after="0" w:line="360" w:lineRule="auto"/>
        <w:jc w:val="center"/>
        <w:rPr>
          <w:rFonts w:ascii="Arial" w:hAnsi="Arial" w:cs="Arial"/>
          <w:b/>
          <w:sz w:val="24"/>
          <w:szCs w:val="24"/>
          <w:u w:val="single"/>
        </w:rPr>
      </w:pPr>
    </w:p>
    <w:p w14:paraId="2F8ED717" w14:textId="77777777" w:rsidR="00D05A63" w:rsidRDefault="00D05A63" w:rsidP="00FE6C72">
      <w:pPr>
        <w:spacing w:after="0" w:line="360" w:lineRule="auto"/>
        <w:jc w:val="center"/>
        <w:rPr>
          <w:rFonts w:ascii="Arial" w:hAnsi="Arial" w:cs="Arial"/>
          <w:b/>
          <w:sz w:val="24"/>
          <w:szCs w:val="24"/>
          <w:u w:val="single"/>
        </w:rPr>
      </w:pPr>
    </w:p>
    <w:p w14:paraId="104399AD" w14:textId="77777777" w:rsidR="00D05A63" w:rsidRDefault="00D05A63" w:rsidP="00FE6C72">
      <w:pPr>
        <w:spacing w:after="0" w:line="360" w:lineRule="auto"/>
        <w:jc w:val="center"/>
        <w:rPr>
          <w:rFonts w:ascii="Arial" w:hAnsi="Arial" w:cs="Arial"/>
          <w:b/>
          <w:sz w:val="24"/>
          <w:szCs w:val="24"/>
          <w:u w:val="single"/>
        </w:rPr>
      </w:pPr>
    </w:p>
    <w:p w14:paraId="08092168" w14:textId="77777777" w:rsidR="00D05A63" w:rsidRDefault="00D05A63" w:rsidP="00FE6C72">
      <w:pPr>
        <w:spacing w:after="0" w:line="360" w:lineRule="auto"/>
        <w:jc w:val="center"/>
        <w:rPr>
          <w:rFonts w:ascii="Arial" w:hAnsi="Arial" w:cs="Arial"/>
          <w:b/>
          <w:sz w:val="24"/>
          <w:szCs w:val="24"/>
          <w:u w:val="single"/>
        </w:rPr>
      </w:pPr>
    </w:p>
    <w:p w14:paraId="519E9073" w14:textId="77777777" w:rsidR="00D05A63" w:rsidRDefault="00D05A63" w:rsidP="00FE6C72">
      <w:pPr>
        <w:spacing w:after="0" w:line="360" w:lineRule="auto"/>
        <w:jc w:val="center"/>
        <w:rPr>
          <w:rFonts w:ascii="Arial" w:hAnsi="Arial" w:cs="Arial"/>
          <w:b/>
          <w:sz w:val="24"/>
          <w:szCs w:val="24"/>
          <w:u w:val="single"/>
        </w:rPr>
      </w:pPr>
    </w:p>
    <w:p w14:paraId="059426D2" w14:textId="77777777" w:rsidR="00D05A63" w:rsidRDefault="00D05A63" w:rsidP="00FE6C72">
      <w:pPr>
        <w:spacing w:after="0" w:line="360" w:lineRule="auto"/>
        <w:jc w:val="center"/>
        <w:rPr>
          <w:rFonts w:ascii="Arial" w:hAnsi="Arial" w:cs="Arial"/>
          <w:b/>
          <w:sz w:val="24"/>
          <w:szCs w:val="24"/>
          <w:u w:val="single"/>
        </w:rPr>
      </w:pPr>
    </w:p>
    <w:p w14:paraId="225C985F" w14:textId="77777777" w:rsidR="00D05A63" w:rsidRDefault="00D05A63" w:rsidP="00FE6C72">
      <w:pPr>
        <w:spacing w:after="0" w:line="360" w:lineRule="auto"/>
        <w:jc w:val="center"/>
        <w:rPr>
          <w:rFonts w:ascii="Arial" w:hAnsi="Arial" w:cs="Arial"/>
          <w:b/>
          <w:sz w:val="24"/>
          <w:szCs w:val="24"/>
          <w:u w:val="single"/>
        </w:rPr>
      </w:pPr>
    </w:p>
    <w:p w14:paraId="34636F6F" w14:textId="77777777" w:rsidR="00D05A63" w:rsidRDefault="00D05A63" w:rsidP="00FE6C72">
      <w:pPr>
        <w:spacing w:after="0" w:line="360" w:lineRule="auto"/>
        <w:jc w:val="center"/>
        <w:rPr>
          <w:rFonts w:ascii="Arial" w:hAnsi="Arial" w:cs="Arial"/>
          <w:b/>
          <w:sz w:val="24"/>
          <w:szCs w:val="24"/>
          <w:u w:val="single"/>
        </w:rPr>
      </w:pPr>
    </w:p>
    <w:p w14:paraId="2FD4BFD7" w14:textId="77777777" w:rsidR="00D05A63" w:rsidRDefault="00D05A63" w:rsidP="00FE6C72">
      <w:pPr>
        <w:spacing w:after="0" w:line="360" w:lineRule="auto"/>
        <w:jc w:val="center"/>
        <w:rPr>
          <w:rFonts w:ascii="Arial" w:hAnsi="Arial" w:cs="Arial"/>
          <w:b/>
          <w:sz w:val="24"/>
          <w:szCs w:val="24"/>
          <w:u w:val="single"/>
        </w:rPr>
      </w:pPr>
    </w:p>
    <w:p w14:paraId="468B8E7B" w14:textId="77777777" w:rsidR="00D05A63" w:rsidRDefault="00D05A63" w:rsidP="00FE6C72">
      <w:pPr>
        <w:spacing w:after="0" w:line="360" w:lineRule="auto"/>
        <w:jc w:val="center"/>
        <w:rPr>
          <w:rFonts w:ascii="Arial" w:hAnsi="Arial" w:cs="Arial"/>
          <w:b/>
          <w:sz w:val="24"/>
          <w:szCs w:val="24"/>
          <w:u w:val="single"/>
        </w:rPr>
      </w:pPr>
    </w:p>
    <w:p w14:paraId="77267164" w14:textId="77777777" w:rsidR="00D05A63" w:rsidRDefault="00D05A63" w:rsidP="00FE6C72">
      <w:pPr>
        <w:spacing w:after="0" w:line="360" w:lineRule="auto"/>
        <w:jc w:val="center"/>
        <w:rPr>
          <w:rFonts w:ascii="Arial" w:hAnsi="Arial" w:cs="Arial"/>
          <w:b/>
          <w:sz w:val="24"/>
          <w:szCs w:val="24"/>
          <w:u w:val="single"/>
        </w:rPr>
      </w:pPr>
    </w:p>
    <w:p w14:paraId="5A57EC41" w14:textId="77777777" w:rsidR="00D05A63" w:rsidRDefault="00D05A63" w:rsidP="00FE6C72">
      <w:pPr>
        <w:spacing w:after="0" w:line="360" w:lineRule="auto"/>
        <w:jc w:val="center"/>
        <w:rPr>
          <w:rFonts w:ascii="Arial" w:hAnsi="Arial" w:cs="Arial"/>
          <w:b/>
          <w:sz w:val="24"/>
          <w:szCs w:val="24"/>
          <w:u w:val="single"/>
        </w:rPr>
      </w:pPr>
    </w:p>
    <w:p w14:paraId="3AA7E7CD" w14:textId="77777777" w:rsidR="00D05A63" w:rsidRDefault="00D05A63" w:rsidP="00FE6C72">
      <w:pPr>
        <w:spacing w:after="0" w:line="360" w:lineRule="auto"/>
        <w:jc w:val="center"/>
        <w:rPr>
          <w:rFonts w:ascii="Arial" w:hAnsi="Arial" w:cs="Arial"/>
          <w:b/>
          <w:sz w:val="24"/>
          <w:szCs w:val="24"/>
          <w:u w:val="single"/>
        </w:rPr>
      </w:pPr>
    </w:p>
    <w:p w14:paraId="4F1D6A8B" w14:textId="77777777" w:rsidR="00D05A63" w:rsidRDefault="00D05A63" w:rsidP="00FE6C72">
      <w:pPr>
        <w:spacing w:after="0" w:line="360" w:lineRule="auto"/>
        <w:jc w:val="center"/>
        <w:rPr>
          <w:rFonts w:ascii="Arial" w:hAnsi="Arial" w:cs="Arial"/>
          <w:b/>
          <w:sz w:val="24"/>
          <w:szCs w:val="24"/>
          <w:u w:val="single"/>
        </w:rPr>
      </w:pPr>
    </w:p>
    <w:p w14:paraId="61B222D8" w14:textId="77777777" w:rsidR="00D05A63" w:rsidRDefault="00D05A63" w:rsidP="00FE6C72">
      <w:pPr>
        <w:spacing w:after="0" w:line="360" w:lineRule="auto"/>
        <w:jc w:val="center"/>
        <w:rPr>
          <w:rFonts w:ascii="Arial" w:hAnsi="Arial" w:cs="Arial"/>
          <w:b/>
          <w:sz w:val="24"/>
          <w:szCs w:val="24"/>
          <w:u w:val="single"/>
        </w:rPr>
      </w:pPr>
    </w:p>
    <w:p w14:paraId="48596086" w14:textId="77777777" w:rsidR="00D05A63" w:rsidRDefault="00D05A63" w:rsidP="00FE6C72">
      <w:pPr>
        <w:spacing w:after="0" w:line="360" w:lineRule="auto"/>
        <w:jc w:val="center"/>
        <w:rPr>
          <w:rFonts w:ascii="Arial" w:hAnsi="Arial" w:cs="Arial"/>
          <w:b/>
          <w:sz w:val="24"/>
          <w:szCs w:val="24"/>
          <w:u w:val="single"/>
        </w:rPr>
      </w:pPr>
    </w:p>
    <w:p w14:paraId="40761F44" w14:textId="4B23694D" w:rsidR="004312F3" w:rsidRPr="00FE6C72" w:rsidRDefault="004312F3" w:rsidP="007A5304">
      <w:pPr>
        <w:spacing w:after="0" w:line="360" w:lineRule="auto"/>
        <w:rPr>
          <w:rFonts w:ascii="Arial" w:hAnsi="Arial" w:cs="Arial"/>
          <w:b/>
          <w:sz w:val="24"/>
          <w:szCs w:val="24"/>
          <w:u w:val="single"/>
        </w:rPr>
      </w:pPr>
    </w:p>
    <w:sectPr w:rsidR="004312F3" w:rsidRPr="00FE6C72" w:rsidSect="001D0939">
      <w:headerReference w:type="even" r:id="rId34"/>
      <w:headerReference w:type="default" r:id="rId35"/>
      <w:footerReference w:type="even" r:id="rId36"/>
      <w:footerReference w:type="default" r:id="rId37"/>
      <w:headerReference w:type="first" r:id="rId38"/>
      <w:footerReference w:type="first" r:id="rId39"/>
      <w:pgSz w:w="12240" w:h="15840"/>
      <w:pgMar w:top="1440" w:right="1440" w:bottom="1440" w:left="1440" w:header="720" w:footer="720" w:gutter="0"/>
      <w:pgBorders w:offsetFrom="page">
        <w:top w:val="single" w:sz="4" w:space="24" w:color="auto"/>
        <w:left w:val="single" w:sz="4" w:space="24" w:color="auto"/>
        <w:bottom w:val="single" w:sz="4" w:space="24" w:color="auto"/>
        <w:right w:val="single" w:sz="4" w:space="24" w:color="auto"/>
      </w:pgBorders>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51308572" w14:textId="77777777" w:rsidR="000D1E69" w:rsidRDefault="000D1E69" w:rsidP="00E75D47">
      <w:pPr>
        <w:spacing w:after="0" w:line="240" w:lineRule="auto"/>
      </w:pPr>
      <w:r>
        <w:separator/>
      </w:r>
    </w:p>
  </w:endnote>
  <w:endnote w:type="continuationSeparator" w:id="0">
    <w:p w14:paraId="34467D70" w14:textId="77777777" w:rsidR="000D1E69" w:rsidRDefault="000D1E69" w:rsidP="00E75D4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3" w:usb1="1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imes">
    <w:altName w:val="Sylfaen"/>
    <w:panose1 w:val="020B0604020202020204"/>
    <w:charset w:val="00"/>
    <w:family w:val="roman"/>
    <w:pitch w:val="variable"/>
    <w:sig w:usb0="E0002EFF" w:usb1="C000785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Museo 500">
    <w:altName w:val="Cambria"/>
    <w:panose1 w:val="020B0604020202020204"/>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omic Sans MS">
    <w:panose1 w:val="030F0702030302020204"/>
    <w:charset w:val="00"/>
    <w:family w:val="script"/>
    <w:pitch w:val="variable"/>
    <w:sig w:usb0="00000687" w:usb1="00000013" w:usb2="00000000" w:usb3="00000000" w:csb0="0000009F" w:csb1="00000000"/>
  </w:font>
  <w:font w:name="Open Sans">
    <w:panose1 w:val="00000000000000000000"/>
    <w:charset w:val="00"/>
    <w:family w:val="auto"/>
    <w:pitch w:val="variable"/>
    <w:sig w:usb0="E00002FF" w:usb1="4000201B" w:usb2="00000028" w:usb3="00000000" w:csb0="0000019F" w:csb1="00000000"/>
  </w:font>
  <w:font w:name="Aptos">
    <w:panose1 w:val="020B0004020202020204"/>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3936C1B" w14:textId="77777777" w:rsidR="0032310E" w:rsidRDefault="0032310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88CE909" w14:textId="00E073BC" w:rsidR="0032310E" w:rsidRDefault="0032310E">
    <w:pPr>
      <w:pStyle w:val="Footer"/>
    </w:pPr>
    <w:r>
      <w:t>SWCC OTA Student Handbook 2026-2027</w:t>
    </w:r>
  </w:p>
  <w:p w14:paraId="16CE4086" w14:textId="34E297A6" w:rsidR="0032310E" w:rsidRDefault="0032310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323FAE8E" w14:textId="77777777" w:rsidR="0032310E" w:rsidRDefault="0032310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50D98147" w14:textId="77777777" w:rsidR="000D1E69" w:rsidRDefault="000D1E69" w:rsidP="00E75D47">
      <w:pPr>
        <w:spacing w:after="0" w:line="240" w:lineRule="auto"/>
      </w:pPr>
      <w:r>
        <w:separator/>
      </w:r>
    </w:p>
  </w:footnote>
  <w:footnote w:type="continuationSeparator" w:id="0">
    <w:p w14:paraId="3E63FD55" w14:textId="77777777" w:rsidR="000D1E69" w:rsidRDefault="000D1E69" w:rsidP="00E75D47">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E47970B" w14:textId="77777777" w:rsidR="0032310E" w:rsidRDefault="0032310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sdt>
    <w:sdtPr>
      <w:id w:val="-980233542"/>
      <w:docPartObj>
        <w:docPartGallery w:val="Page Numbers (Top of Page)"/>
        <w:docPartUnique/>
      </w:docPartObj>
    </w:sdtPr>
    <w:sdtEndPr>
      <w:rPr>
        <w:noProof/>
      </w:rPr>
    </w:sdtEndPr>
    <w:sdtContent>
      <w:p w14:paraId="17FA6E80" w14:textId="7CB26494" w:rsidR="0032310E" w:rsidRDefault="0032310E">
        <w:pPr>
          <w:pStyle w:val="Header"/>
          <w:jc w:val="right"/>
        </w:pPr>
        <w:r>
          <w:fldChar w:fldCharType="begin"/>
        </w:r>
        <w:r>
          <w:instrText xml:space="preserve"> PAGE   \* MERGEFORMAT </w:instrText>
        </w:r>
        <w:r>
          <w:fldChar w:fldCharType="separate"/>
        </w:r>
        <w:r>
          <w:rPr>
            <w:noProof/>
          </w:rPr>
          <w:t>2</w:t>
        </w:r>
        <w:r>
          <w:rPr>
            <w:noProof/>
          </w:rPr>
          <w:fldChar w:fldCharType="end"/>
        </w:r>
      </w:p>
    </w:sdtContent>
  </w:sdt>
  <w:p w14:paraId="4FFF9C78" w14:textId="77777777" w:rsidR="0032310E" w:rsidRDefault="0032310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5A94DC8E" w14:textId="77777777" w:rsidR="0032310E" w:rsidRDefault="0032310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0000001"/>
    <w:multiLevelType w:val="singleLevel"/>
    <w:tmpl w:val="00000000"/>
    <w:lvl w:ilvl="0">
      <w:start w:val="4"/>
      <w:numFmt w:val="decimal"/>
      <w:lvlText w:val="%1."/>
      <w:lvlJc w:val="left"/>
      <w:pPr>
        <w:tabs>
          <w:tab w:val="num" w:pos="1440"/>
        </w:tabs>
        <w:ind w:left="1440" w:hanging="720"/>
      </w:pPr>
      <w:rPr>
        <w:rFonts w:hint="default"/>
      </w:rPr>
    </w:lvl>
  </w:abstractNum>
  <w:abstractNum w:abstractNumId="1" w15:restartNumberingAfterBreak="0">
    <w:nsid w:val="00000003"/>
    <w:multiLevelType w:val="singleLevel"/>
    <w:tmpl w:val="00000000"/>
    <w:lvl w:ilvl="0">
      <w:start w:val="3"/>
      <w:numFmt w:val="decimal"/>
      <w:lvlText w:val="%1."/>
      <w:lvlJc w:val="left"/>
      <w:pPr>
        <w:tabs>
          <w:tab w:val="num" w:pos="1800"/>
        </w:tabs>
        <w:ind w:left="1800" w:hanging="360"/>
      </w:pPr>
      <w:rPr>
        <w:rFonts w:hint="default"/>
      </w:rPr>
    </w:lvl>
  </w:abstractNum>
  <w:abstractNum w:abstractNumId="2" w15:restartNumberingAfterBreak="0">
    <w:nsid w:val="00000013"/>
    <w:multiLevelType w:val="singleLevel"/>
    <w:tmpl w:val="000F0409"/>
    <w:lvl w:ilvl="0">
      <w:start w:val="8"/>
      <w:numFmt w:val="decimal"/>
      <w:lvlText w:val="%1."/>
      <w:lvlJc w:val="left"/>
      <w:pPr>
        <w:tabs>
          <w:tab w:val="num" w:pos="360"/>
        </w:tabs>
        <w:ind w:left="360" w:hanging="360"/>
      </w:pPr>
      <w:rPr>
        <w:rFonts w:hint="default"/>
      </w:rPr>
    </w:lvl>
  </w:abstractNum>
  <w:abstractNum w:abstractNumId="3" w15:restartNumberingAfterBreak="0">
    <w:nsid w:val="00000014"/>
    <w:multiLevelType w:val="singleLevel"/>
    <w:tmpl w:val="000F0409"/>
    <w:lvl w:ilvl="0">
      <w:start w:val="6"/>
      <w:numFmt w:val="decimal"/>
      <w:lvlText w:val="%1."/>
      <w:lvlJc w:val="left"/>
      <w:pPr>
        <w:tabs>
          <w:tab w:val="num" w:pos="360"/>
        </w:tabs>
        <w:ind w:left="360" w:hanging="360"/>
      </w:pPr>
      <w:rPr>
        <w:rFonts w:hint="default"/>
      </w:rPr>
    </w:lvl>
  </w:abstractNum>
  <w:abstractNum w:abstractNumId="4" w15:restartNumberingAfterBreak="0">
    <w:nsid w:val="06F465EA"/>
    <w:multiLevelType w:val="hybridMultilevel"/>
    <w:tmpl w:val="1D8E561A"/>
    <w:lvl w:ilvl="0" w:tplc="13AE4A62">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0A3C5B0D"/>
    <w:multiLevelType w:val="hybridMultilevel"/>
    <w:tmpl w:val="35DEF60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0CEE3518"/>
    <w:multiLevelType w:val="multilevel"/>
    <w:tmpl w:val="48FA1B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0E6C6E16"/>
    <w:multiLevelType w:val="multilevel"/>
    <w:tmpl w:val="3F6C7B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8326F3B"/>
    <w:multiLevelType w:val="multilevel"/>
    <w:tmpl w:val="E76EE89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247D77DB"/>
    <w:multiLevelType w:val="multilevel"/>
    <w:tmpl w:val="DB9C9A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25781FDA"/>
    <w:multiLevelType w:val="hybridMultilevel"/>
    <w:tmpl w:val="C4FA50F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1" w15:restartNumberingAfterBreak="0">
    <w:nsid w:val="300B4724"/>
    <w:multiLevelType w:val="multilevel"/>
    <w:tmpl w:val="E89EBD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347E1519"/>
    <w:multiLevelType w:val="multilevel"/>
    <w:tmpl w:val="3B28C3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9692B5A"/>
    <w:multiLevelType w:val="multilevel"/>
    <w:tmpl w:val="A5A89B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3AA16695"/>
    <w:multiLevelType w:val="multilevel"/>
    <w:tmpl w:val="4258B7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3CCF100E"/>
    <w:multiLevelType w:val="multilevel"/>
    <w:tmpl w:val="240C34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44373842"/>
    <w:multiLevelType w:val="multilevel"/>
    <w:tmpl w:val="D9C6181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47CA4792"/>
    <w:multiLevelType w:val="multilevel"/>
    <w:tmpl w:val="EE62C3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4A636988"/>
    <w:multiLevelType w:val="hybridMultilevel"/>
    <w:tmpl w:val="495E295E"/>
    <w:lvl w:ilvl="0" w:tplc="C55849E4">
      <w:numFmt w:val="bullet"/>
      <w:lvlText w:val=""/>
      <w:lvlJc w:val="left"/>
      <w:pPr>
        <w:ind w:left="720" w:hanging="360"/>
      </w:pPr>
      <w:rPr>
        <w:rFonts w:ascii="Symbol" w:eastAsiaTheme="minorHAnsi" w:hAnsi="Symbol" w:cs="Times New Roman" w:hint="default"/>
        <w:b w:val="0"/>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4D324DAA"/>
    <w:multiLevelType w:val="multilevel"/>
    <w:tmpl w:val="52340B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502F7237"/>
    <w:multiLevelType w:val="hybridMultilevel"/>
    <w:tmpl w:val="D1123A7C"/>
    <w:lvl w:ilvl="0" w:tplc="04090001">
      <w:start w:val="1"/>
      <w:numFmt w:val="bullet"/>
      <w:lvlText w:val=""/>
      <w:lvlJc w:val="left"/>
      <w:pPr>
        <w:ind w:left="780" w:hanging="360"/>
      </w:pPr>
      <w:rPr>
        <w:rFonts w:ascii="Symbol" w:hAnsi="Symbol" w:hint="default"/>
      </w:rPr>
    </w:lvl>
    <w:lvl w:ilvl="1" w:tplc="04090003">
      <w:start w:val="1"/>
      <w:numFmt w:val="bullet"/>
      <w:lvlText w:val="o"/>
      <w:lvlJc w:val="left"/>
      <w:pPr>
        <w:ind w:left="1500" w:hanging="360"/>
      </w:pPr>
      <w:rPr>
        <w:rFonts w:ascii="Courier New" w:hAnsi="Courier New" w:cs="Courier New" w:hint="default"/>
      </w:rPr>
    </w:lvl>
    <w:lvl w:ilvl="2" w:tplc="04090005">
      <w:start w:val="1"/>
      <w:numFmt w:val="bullet"/>
      <w:lvlText w:val=""/>
      <w:lvlJc w:val="left"/>
      <w:pPr>
        <w:ind w:left="2220" w:hanging="360"/>
      </w:pPr>
      <w:rPr>
        <w:rFonts w:ascii="Wingdings" w:hAnsi="Wingdings" w:hint="default"/>
      </w:rPr>
    </w:lvl>
    <w:lvl w:ilvl="3" w:tplc="04090001">
      <w:start w:val="1"/>
      <w:numFmt w:val="bullet"/>
      <w:lvlText w:val=""/>
      <w:lvlJc w:val="left"/>
      <w:pPr>
        <w:ind w:left="2940" w:hanging="360"/>
      </w:pPr>
      <w:rPr>
        <w:rFonts w:ascii="Symbol" w:hAnsi="Symbol" w:hint="default"/>
      </w:rPr>
    </w:lvl>
    <w:lvl w:ilvl="4" w:tplc="04090003">
      <w:start w:val="1"/>
      <w:numFmt w:val="bullet"/>
      <w:lvlText w:val="o"/>
      <w:lvlJc w:val="left"/>
      <w:pPr>
        <w:ind w:left="3660" w:hanging="360"/>
      </w:pPr>
      <w:rPr>
        <w:rFonts w:ascii="Courier New" w:hAnsi="Courier New" w:cs="Courier New" w:hint="default"/>
      </w:rPr>
    </w:lvl>
    <w:lvl w:ilvl="5" w:tplc="04090005">
      <w:start w:val="1"/>
      <w:numFmt w:val="bullet"/>
      <w:lvlText w:val=""/>
      <w:lvlJc w:val="left"/>
      <w:pPr>
        <w:ind w:left="4380" w:hanging="360"/>
      </w:pPr>
      <w:rPr>
        <w:rFonts w:ascii="Wingdings" w:hAnsi="Wingdings" w:hint="default"/>
      </w:rPr>
    </w:lvl>
    <w:lvl w:ilvl="6" w:tplc="04090001">
      <w:start w:val="1"/>
      <w:numFmt w:val="bullet"/>
      <w:lvlText w:val=""/>
      <w:lvlJc w:val="left"/>
      <w:pPr>
        <w:ind w:left="5100" w:hanging="360"/>
      </w:pPr>
      <w:rPr>
        <w:rFonts w:ascii="Symbol" w:hAnsi="Symbol" w:hint="default"/>
      </w:rPr>
    </w:lvl>
    <w:lvl w:ilvl="7" w:tplc="04090003">
      <w:start w:val="1"/>
      <w:numFmt w:val="bullet"/>
      <w:lvlText w:val="o"/>
      <w:lvlJc w:val="left"/>
      <w:pPr>
        <w:ind w:left="5820" w:hanging="360"/>
      </w:pPr>
      <w:rPr>
        <w:rFonts w:ascii="Courier New" w:hAnsi="Courier New" w:cs="Courier New" w:hint="default"/>
      </w:rPr>
    </w:lvl>
    <w:lvl w:ilvl="8" w:tplc="04090005">
      <w:start w:val="1"/>
      <w:numFmt w:val="bullet"/>
      <w:lvlText w:val=""/>
      <w:lvlJc w:val="left"/>
      <w:pPr>
        <w:ind w:left="6540" w:hanging="360"/>
      </w:pPr>
      <w:rPr>
        <w:rFonts w:ascii="Wingdings" w:hAnsi="Wingdings" w:hint="default"/>
      </w:rPr>
    </w:lvl>
  </w:abstractNum>
  <w:abstractNum w:abstractNumId="21" w15:restartNumberingAfterBreak="0">
    <w:nsid w:val="51044E52"/>
    <w:multiLevelType w:val="multilevel"/>
    <w:tmpl w:val="D8C0C0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55EB6D84"/>
    <w:multiLevelType w:val="multilevel"/>
    <w:tmpl w:val="45EA7D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5D2060A2"/>
    <w:multiLevelType w:val="hybridMultilevel"/>
    <w:tmpl w:val="0F4294EC"/>
    <w:lvl w:ilvl="0" w:tplc="3A12588A">
      <w:start w:val="3"/>
      <w:numFmt w:val="bullet"/>
      <w:lvlText w:val=""/>
      <w:lvlJc w:val="left"/>
      <w:pPr>
        <w:ind w:left="720" w:hanging="360"/>
      </w:pPr>
      <w:rPr>
        <w:rFonts w:ascii="Symbol" w:eastAsiaTheme="minorHAnsi" w:hAnsi="Symbol" w:cs="Aria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24" w15:restartNumberingAfterBreak="0">
    <w:nsid w:val="650539D0"/>
    <w:multiLevelType w:val="multilevel"/>
    <w:tmpl w:val="1C8216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67D36076"/>
    <w:multiLevelType w:val="hybridMultilevel"/>
    <w:tmpl w:val="A29845C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6FCA709B"/>
    <w:multiLevelType w:val="multilevel"/>
    <w:tmpl w:val="541059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708908B9"/>
    <w:multiLevelType w:val="multilevel"/>
    <w:tmpl w:val="C8145E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73537F50"/>
    <w:multiLevelType w:val="multilevel"/>
    <w:tmpl w:val="F0E4255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9" w15:restartNumberingAfterBreak="0">
    <w:nsid w:val="756C75A1"/>
    <w:multiLevelType w:val="multilevel"/>
    <w:tmpl w:val="CFF44F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7E665B42"/>
    <w:multiLevelType w:val="multilevel"/>
    <w:tmpl w:val="61962E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7FEF43FD"/>
    <w:multiLevelType w:val="multilevel"/>
    <w:tmpl w:val="E47043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883663653">
    <w:abstractNumId w:val="4"/>
  </w:num>
  <w:num w:numId="2" w16cid:durableId="553589053">
    <w:abstractNumId w:val="20"/>
  </w:num>
  <w:num w:numId="3" w16cid:durableId="1596934427">
    <w:abstractNumId w:val="1"/>
  </w:num>
  <w:num w:numId="4" w16cid:durableId="1677533766">
    <w:abstractNumId w:val="0"/>
  </w:num>
  <w:num w:numId="5" w16cid:durableId="386150984">
    <w:abstractNumId w:val="18"/>
  </w:num>
  <w:num w:numId="6" w16cid:durableId="208494180">
    <w:abstractNumId w:val="5"/>
  </w:num>
  <w:num w:numId="7" w16cid:durableId="1387607796">
    <w:abstractNumId w:val="21"/>
  </w:num>
  <w:num w:numId="8" w16cid:durableId="1460876680">
    <w:abstractNumId w:val="13"/>
  </w:num>
  <w:num w:numId="9" w16cid:durableId="1836920877">
    <w:abstractNumId w:val="2"/>
  </w:num>
  <w:num w:numId="10" w16cid:durableId="1090351974">
    <w:abstractNumId w:val="3"/>
  </w:num>
  <w:num w:numId="11" w16cid:durableId="1718122101">
    <w:abstractNumId w:val="23"/>
  </w:num>
  <w:num w:numId="12" w16cid:durableId="580138152">
    <w:abstractNumId w:val="10"/>
  </w:num>
  <w:num w:numId="13" w16cid:durableId="355280624">
    <w:abstractNumId w:val="7"/>
  </w:num>
  <w:num w:numId="14" w16cid:durableId="2142458605">
    <w:abstractNumId w:val="29"/>
  </w:num>
  <w:num w:numId="15" w16cid:durableId="910114221">
    <w:abstractNumId w:val="16"/>
  </w:num>
  <w:num w:numId="16" w16cid:durableId="876042535">
    <w:abstractNumId w:val="8"/>
  </w:num>
  <w:num w:numId="17" w16cid:durableId="1029986359">
    <w:abstractNumId w:val="9"/>
  </w:num>
  <w:num w:numId="18" w16cid:durableId="597059656">
    <w:abstractNumId w:val="25"/>
  </w:num>
  <w:num w:numId="19" w16cid:durableId="1590459903">
    <w:abstractNumId w:val="28"/>
  </w:num>
  <w:num w:numId="20" w16cid:durableId="1653024606">
    <w:abstractNumId w:val="19"/>
  </w:num>
  <w:num w:numId="21" w16cid:durableId="1766653973">
    <w:abstractNumId w:val="30"/>
  </w:num>
  <w:num w:numId="22" w16cid:durableId="1955480570">
    <w:abstractNumId w:val="27"/>
  </w:num>
  <w:num w:numId="23" w16cid:durableId="1008828258">
    <w:abstractNumId w:val="11"/>
  </w:num>
  <w:num w:numId="24" w16cid:durableId="1424183392">
    <w:abstractNumId w:val="22"/>
  </w:num>
  <w:num w:numId="25" w16cid:durableId="190538926">
    <w:abstractNumId w:val="24"/>
  </w:num>
  <w:num w:numId="26" w16cid:durableId="1008143696">
    <w:abstractNumId w:val="12"/>
  </w:num>
  <w:num w:numId="27" w16cid:durableId="45378492">
    <w:abstractNumId w:val="15"/>
  </w:num>
  <w:num w:numId="28" w16cid:durableId="1605185100">
    <w:abstractNumId w:val="31"/>
  </w:num>
  <w:num w:numId="29" w16cid:durableId="1077871545">
    <w:abstractNumId w:val="17"/>
  </w:num>
  <w:num w:numId="30" w16cid:durableId="1556548255">
    <w:abstractNumId w:val="26"/>
  </w:num>
  <w:num w:numId="31" w16cid:durableId="1536432508">
    <w:abstractNumId w:val="14"/>
  </w:num>
  <w:num w:numId="32" w16cid:durableId="343629250">
    <w:abstractNumId w:val="6"/>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60"/>
  <w:defaultTabStop w:val="720"/>
  <w:characterSpacingControl w:val="doNotCompress"/>
  <w:hdrShapeDefaults>
    <o:shapedefaults v:ext="edit" spidmax="205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97232"/>
    <w:rsid w:val="0000716B"/>
    <w:rsid w:val="00010EBD"/>
    <w:rsid w:val="000329D5"/>
    <w:rsid w:val="00076E34"/>
    <w:rsid w:val="000C0A97"/>
    <w:rsid w:val="000C4BC8"/>
    <w:rsid w:val="000C5732"/>
    <w:rsid w:val="000D1E69"/>
    <w:rsid w:val="000E5375"/>
    <w:rsid w:val="00113B90"/>
    <w:rsid w:val="001255C3"/>
    <w:rsid w:val="0014436A"/>
    <w:rsid w:val="001609B5"/>
    <w:rsid w:val="001648E3"/>
    <w:rsid w:val="001824D3"/>
    <w:rsid w:val="001D0939"/>
    <w:rsid w:val="001D1FFC"/>
    <w:rsid w:val="001F683C"/>
    <w:rsid w:val="00201E9C"/>
    <w:rsid w:val="002818C3"/>
    <w:rsid w:val="00291B86"/>
    <w:rsid w:val="002A6859"/>
    <w:rsid w:val="002E4EF5"/>
    <w:rsid w:val="003057B2"/>
    <w:rsid w:val="0032156F"/>
    <w:rsid w:val="0032310E"/>
    <w:rsid w:val="003232B0"/>
    <w:rsid w:val="00323C95"/>
    <w:rsid w:val="00324A33"/>
    <w:rsid w:val="0032762A"/>
    <w:rsid w:val="00333B61"/>
    <w:rsid w:val="00336F2F"/>
    <w:rsid w:val="00373686"/>
    <w:rsid w:val="003A4F84"/>
    <w:rsid w:val="003A7C5A"/>
    <w:rsid w:val="003B0975"/>
    <w:rsid w:val="003F3338"/>
    <w:rsid w:val="004123FE"/>
    <w:rsid w:val="00412716"/>
    <w:rsid w:val="004312F3"/>
    <w:rsid w:val="00434D2D"/>
    <w:rsid w:val="0045610D"/>
    <w:rsid w:val="0046339C"/>
    <w:rsid w:val="00473AF9"/>
    <w:rsid w:val="00493CD5"/>
    <w:rsid w:val="0049747B"/>
    <w:rsid w:val="004A29EA"/>
    <w:rsid w:val="004B619F"/>
    <w:rsid w:val="004B7F00"/>
    <w:rsid w:val="004C1CDB"/>
    <w:rsid w:val="004C27DE"/>
    <w:rsid w:val="004C6529"/>
    <w:rsid w:val="004E5746"/>
    <w:rsid w:val="004F2C73"/>
    <w:rsid w:val="00517B00"/>
    <w:rsid w:val="00542E72"/>
    <w:rsid w:val="00550029"/>
    <w:rsid w:val="0055228A"/>
    <w:rsid w:val="00586A9A"/>
    <w:rsid w:val="00587A69"/>
    <w:rsid w:val="005B4CDB"/>
    <w:rsid w:val="005E4ABB"/>
    <w:rsid w:val="005F76DD"/>
    <w:rsid w:val="00605CE1"/>
    <w:rsid w:val="00615096"/>
    <w:rsid w:val="00617960"/>
    <w:rsid w:val="00636193"/>
    <w:rsid w:val="00643BA5"/>
    <w:rsid w:val="00650548"/>
    <w:rsid w:val="0065376E"/>
    <w:rsid w:val="006769C6"/>
    <w:rsid w:val="00696D40"/>
    <w:rsid w:val="006C2BA2"/>
    <w:rsid w:val="006D1516"/>
    <w:rsid w:val="006F569A"/>
    <w:rsid w:val="007245B2"/>
    <w:rsid w:val="00735FA9"/>
    <w:rsid w:val="00771B49"/>
    <w:rsid w:val="00785683"/>
    <w:rsid w:val="00794CE6"/>
    <w:rsid w:val="00797232"/>
    <w:rsid w:val="007A34CA"/>
    <w:rsid w:val="007A5304"/>
    <w:rsid w:val="007B2152"/>
    <w:rsid w:val="007D1F0A"/>
    <w:rsid w:val="007E5872"/>
    <w:rsid w:val="007F4794"/>
    <w:rsid w:val="00804C06"/>
    <w:rsid w:val="008162D6"/>
    <w:rsid w:val="008638CB"/>
    <w:rsid w:val="00871518"/>
    <w:rsid w:val="00884515"/>
    <w:rsid w:val="008C60D2"/>
    <w:rsid w:val="008C74CA"/>
    <w:rsid w:val="008D3417"/>
    <w:rsid w:val="008D6FA4"/>
    <w:rsid w:val="0090111A"/>
    <w:rsid w:val="0090449D"/>
    <w:rsid w:val="009146EA"/>
    <w:rsid w:val="00932ECA"/>
    <w:rsid w:val="009353D1"/>
    <w:rsid w:val="0095408B"/>
    <w:rsid w:val="009633B2"/>
    <w:rsid w:val="0096546C"/>
    <w:rsid w:val="009679EF"/>
    <w:rsid w:val="00970735"/>
    <w:rsid w:val="00994CEF"/>
    <w:rsid w:val="009A36FF"/>
    <w:rsid w:val="009B3179"/>
    <w:rsid w:val="009C4F9F"/>
    <w:rsid w:val="009D3283"/>
    <w:rsid w:val="009D4E81"/>
    <w:rsid w:val="009F14CC"/>
    <w:rsid w:val="009F339C"/>
    <w:rsid w:val="009F6BF1"/>
    <w:rsid w:val="00A1167C"/>
    <w:rsid w:val="00A26C08"/>
    <w:rsid w:val="00A50280"/>
    <w:rsid w:val="00A80373"/>
    <w:rsid w:val="00A942B0"/>
    <w:rsid w:val="00AA0017"/>
    <w:rsid w:val="00AA2D60"/>
    <w:rsid w:val="00AB3013"/>
    <w:rsid w:val="00AC10A2"/>
    <w:rsid w:val="00AC3113"/>
    <w:rsid w:val="00AE5F3B"/>
    <w:rsid w:val="00B01485"/>
    <w:rsid w:val="00B106B5"/>
    <w:rsid w:val="00B44548"/>
    <w:rsid w:val="00B86198"/>
    <w:rsid w:val="00B90BA1"/>
    <w:rsid w:val="00BD5BE3"/>
    <w:rsid w:val="00BF50C9"/>
    <w:rsid w:val="00C23FF9"/>
    <w:rsid w:val="00C62AE1"/>
    <w:rsid w:val="00C712D4"/>
    <w:rsid w:val="00CA30BF"/>
    <w:rsid w:val="00CB0ACC"/>
    <w:rsid w:val="00CB52B5"/>
    <w:rsid w:val="00CC0973"/>
    <w:rsid w:val="00CD303C"/>
    <w:rsid w:val="00CD39D2"/>
    <w:rsid w:val="00CD5C04"/>
    <w:rsid w:val="00CF0E3C"/>
    <w:rsid w:val="00D05A63"/>
    <w:rsid w:val="00D07D03"/>
    <w:rsid w:val="00D62BCC"/>
    <w:rsid w:val="00D63652"/>
    <w:rsid w:val="00D671C7"/>
    <w:rsid w:val="00D71CBB"/>
    <w:rsid w:val="00D770BB"/>
    <w:rsid w:val="00DA0ED7"/>
    <w:rsid w:val="00DB2CFE"/>
    <w:rsid w:val="00DB69A6"/>
    <w:rsid w:val="00DC78D7"/>
    <w:rsid w:val="00E10B6C"/>
    <w:rsid w:val="00E26538"/>
    <w:rsid w:val="00E73748"/>
    <w:rsid w:val="00E75D47"/>
    <w:rsid w:val="00E877CE"/>
    <w:rsid w:val="00ED1478"/>
    <w:rsid w:val="00F06187"/>
    <w:rsid w:val="00F06E6C"/>
    <w:rsid w:val="00F327D7"/>
    <w:rsid w:val="00F40A89"/>
    <w:rsid w:val="00F56E08"/>
    <w:rsid w:val="00F716CA"/>
    <w:rsid w:val="00FD0DAB"/>
    <w:rsid w:val="00FE6C7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3"/>
    <o:shapelayout v:ext="edit">
      <o:idmap v:ext="edit" data="2"/>
    </o:shapelayout>
  </w:shapeDefaults>
  <w:decimalSymbol w:val="."/>
  <w:listSeparator w:val=","/>
  <w14:docId w14:val="45805229"/>
  <w15:docId w15:val="{432D522C-7D37-49BE-A889-B7A70EEEE0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iPriority="6" w:unhideWhenUsed="1" w:qFormat="1"/>
    <w:lsdException w:name="Signature" w:semiHidden="1" w:uiPriority="6"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iPriority="5" w:unhideWhenUsed="1" w:qFormat="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qFormat/>
    <w:rsid w:val="00ED1478"/>
    <w:pPr>
      <w:keepNext/>
      <w:spacing w:after="0" w:line="240" w:lineRule="auto"/>
      <w:jc w:val="center"/>
      <w:outlineLvl w:val="0"/>
    </w:pPr>
    <w:rPr>
      <w:rFonts w:ascii="Times" w:eastAsia="Times New Roman" w:hAnsi="Times" w:cs="Times New Roman"/>
      <w:b/>
      <w:sz w:val="24"/>
      <w:szCs w:val="20"/>
    </w:rPr>
  </w:style>
  <w:style w:type="paragraph" w:styleId="Heading2">
    <w:name w:val="heading 2"/>
    <w:basedOn w:val="Normal"/>
    <w:next w:val="Normal"/>
    <w:link w:val="Heading2Char"/>
    <w:uiPriority w:val="9"/>
    <w:semiHidden/>
    <w:unhideWhenUsed/>
    <w:qFormat/>
    <w:rsid w:val="00F40A89"/>
    <w:pPr>
      <w:keepNext/>
      <w:keepLines/>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uiPriority w:val="9"/>
    <w:semiHidden/>
    <w:unhideWhenUsed/>
    <w:qFormat/>
    <w:rsid w:val="00F40A89"/>
    <w:pPr>
      <w:keepNext/>
      <w:keepLines/>
      <w:spacing w:before="40" w:after="0"/>
      <w:outlineLvl w:val="2"/>
    </w:pPr>
    <w:rPr>
      <w:rFonts w:asciiTheme="majorHAnsi" w:eastAsiaTheme="majorEastAsia" w:hAnsiTheme="majorHAnsi" w:cstheme="majorBidi"/>
      <w:color w:val="1F3763" w:themeColor="accent1" w:themeShade="7F"/>
      <w:sz w:val="24"/>
      <w:szCs w:val="24"/>
    </w:rPr>
  </w:style>
  <w:style w:type="paragraph" w:styleId="Heading4">
    <w:name w:val="heading 4"/>
    <w:basedOn w:val="Normal"/>
    <w:next w:val="Normal"/>
    <w:link w:val="Heading4Char"/>
    <w:uiPriority w:val="9"/>
    <w:semiHidden/>
    <w:unhideWhenUsed/>
    <w:qFormat/>
    <w:rsid w:val="00696D40"/>
    <w:pPr>
      <w:keepNext/>
      <w:keepLines/>
      <w:spacing w:before="40" w:after="0"/>
      <w:outlineLvl w:val="3"/>
    </w:pPr>
    <w:rPr>
      <w:rFonts w:asciiTheme="majorHAnsi" w:eastAsiaTheme="majorEastAsia" w:hAnsiTheme="majorHAnsi" w:cstheme="majorBidi"/>
      <w:i/>
      <w:iCs/>
      <w:color w:val="2F5496" w:themeColor="accent1" w:themeShade="BF"/>
    </w:rPr>
  </w:style>
  <w:style w:type="paragraph" w:styleId="Heading5">
    <w:name w:val="heading 5"/>
    <w:basedOn w:val="Normal"/>
    <w:next w:val="Normal"/>
    <w:link w:val="Heading5Char"/>
    <w:uiPriority w:val="9"/>
    <w:semiHidden/>
    <w:unhideWhenUsed/>
    <w:qFormat/>
    <w:rsid w:val="004312F3"/>
    <w:pPr>
      <w:keepNext/>
      <w:keepLines/>
      <w:spacing w:before="40" w:after="0"/>
      <w:outlineLvl w:val="4"/>
    </w:pPr>
    <w:rPr>
      <w:rFonts w:asciiTheme="majorHAnsi" w:eastAsiaTheme="majorEastAsia" w:hAnsiTheme="majorHAnsi" w:cstheme="majorBidi"/>
      <w:color w:val="2F5496" w:themeColor="accent1" w:themeShade="BF"/>
    </w:rPr>
  </w:style>
  <w:style w:type="paragraph" w:styleId="Heading6">
    <w:name w:val="heading 6"/>
    <w:basedOn w:val="Normal"/>
    <w:next w:val="Normal"/>
    <w:link w:val="Heading6Char"/>
    <w:uiPriority w:val="9"/>
    <w:semiHidden/>
    <w:unhideWhenUsed/>
    <w:qFormat/>
    <w:rsid w:val="00696D40"/>
    <w:pPr>
      <w:keepNext/>
      <w:keepLines/>
      <w:spacing w:before="40" w:after="0"/>
      <w:outlineLvl w:val="5"/>
    </w:pPr>
    <w:rPr>
      <w:rFonts w:asciiTheme="majorHAnsi" w:eastAsiaTheme="majorEastAsia" w:hAnsiTheme="majorHAnsi" w:cstheme="majorBidi"/>
      <w:color w:val="1F3763" w:themeColor="accent1" w:themeShade="7F"/>
    </w:rPr>
  </w:style>
  <w:style w:type="paragraph" w:styleId="Heading7">
    <w:name w:val="heading 7"/>
    <w:basedOn w:val="Normal"/>
    <w:next w:val="Normal"/>
    <w:link w:val="Heading7Char"/>
    <w:uiPriority w:val="9"/>
    <w:semiHidden/>
    <w:unhideWhenUsed/>
    <w:qFormat/>
    <w:rsid w:val="00696D40"/>
    <w:pPr>
      <w:keepNext/>
      <w:keepLines/>
      <w:spacing w:before="40" w:after="0"/>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uiPriority w:val="9"/>
    <w:semiHidden/>
    <w:unhideWhenUsed/>
    <w:qFormat/>
    <w:rsid w:val="00696D40"/>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696D40"/>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797232"/>
    <w:pPr>
      <w:ind w:left="720"/>
      <w:contextualSpacing/>
    </w:pPr>
  </w:style>
  <w:style w:type="paragraph" w:styleId="Header">
    <w:name w:val="header"/>
    <w:basedOn w:val="Normal"/>
    <w:link w:val="HeaderChar"/>
    <w:uiPriority w:val="99"/>
    <w:unhideWhenUsed/>
    <w:rsid w:val="00E75D47"/>
    <w:pPr>
      <w:tabs>
        <w:tab w:val="center" w:pos="4680"/>
        <w:tab w:val="right" w:pos="9360"/>
      </w:tabs>
      <w:spacing w:after="0" w:line="240" w:lineRule="auto"/>
    </w:pPr>
  </w:style>
  <w:style w:type="character" w:customStyle="1" w:styleId="HeaderChar">
    <w:name w:val="Header Char"/>
    <w:basedOn w:val="DefaultParagraphFont"/>
    <w:link w:val="Header"/>
    <w:uiPriority w:val="99"/>
    <w:rsid w:val="00E75D47"/>
  </w:style>
  <w:style w:type="paragraph" w:styleId="Footer">
    <w:name w:val="footer"/>
    <w:basedOn w:val="Normal"/>
    <w:link w:val="FooterChar"/>
    <w:uiPriority w:val="99"/>
    <w:unhideWhenUsed/>
    <w:rsid w:val="00E75D47"/>
    <w:pPr>
      <w:tabs>
        <w:tab w:val="center" w:pos="4680"/>
        <w:tab w:val="right" w:pos="9360"/>
      </w:tabs>
      <w:spacing w:after="0" w:line="240" w:lineRule="auto"/>
    </w:pPr>
  </w:style>
  <w:style w:type="character" w:customStyle="1" w:styleId="FooterChar">
    <w:name w:val="Footer Char"/>
    <w:basedOn w:val="DefaultParagraphFont"/>
    <w:link w:val="Footer"/>
    <w:uiPriority w:val="99"/>
    <w:rsid w:val="00E75D47"/>
  </w:style>
  <w:style w:type="character" w:styleId="Hyperlink">
    <w:name w:val="Hyperlink"/>
    <w:basedOn w:val="DefaultParagraphFont"/>
    <w:unhideWhenUsed/>
    <w:rsid w:val="001F683C"/>
    <w:rPr>
      <w:color w:val="0000FF"/>
      <w:u w:val="single"/>
    </w:rPr>
  </w:style>
  <w:style w:type="character" w:styleId="UnresolvedMention">
    <w:name w:val="Unresolved Mention"/>
    <w:basedOn w:val="DefaultParagraphFont"/>
    <w:uiPriority w:val="99"/>
    <w:semiHidden/>
    <w:unhideWhenUsed/>
    <w:rsid w:val="00CD5C04"/>
    <w:rPr>
      <w:color w:val="605E5C"/>
      <w:shd w:val="clear" w:color="auto" w:fill="E1DFDD"/>
    </w:rPr>
  </w:style>
  <w:style w:type="paragraph" w:styleId="BodyText">
    <w:name w:val="Body Text"/>
    <w:basedOn w:val="Normal"/>
    <w:link w:val="BodyTextChar"/>
    <w:semiHidden/>
    <w:rsid w:val="00F06E6C"/>
    <w:pPr>
      <w:spacing w:after="0" w:line="240" w:lineRule="auto"/>
      <w:jc w:val="both"/>
    </w:pPr>
    <w:rPr>
      <w:rFonts w:ascii="Times" w:eastAsia="Times New Roman" w:hAnsi="Times" w:cs="Times New Roman"/>
      <w:sz w:val="24"/>
      <w:szCs w:val="20"/>
    </w:rPr>
  </w:style>
  <w:style w:type="character" w:customStyle="1" w:styleId="BodyTextChar">
    <w:name w:val="Body Text Char"/>
    <w:basedOn w:val="DefaultParagraphFont"/>
    <w:link w:val="BodyText"/>
    <w:semiHidden/>
    <w:rsid w:val="00F06E6C"/>
    <w:rPr>
      <w:rFonts w:ascii="Times" w:eastAsia="Times New Roman" w:hAnsi="Times" w:cs="Times New Roman"/>
      <w:sz w:val="24"/>
      <w:szCs w:val="20"/>
    </w:rPr>
  </w:style>
  <w:style w:type="character" w:styleId="Emphasis">
    <w:name w:val="Emphasis"/>
    <w:basedOn w:val="DefaultParagraphFont"/>
    <w:uiPriority w:val="20"/>
    <w:qFormat/>
    <w:rsid w:val="000C4BC8"/>
    <w:rPr>
      <w:i/>
      <w:iCs/>
    </w:rPr>
  </w:style>
  <w:style w:type="character" w:customStyle="1" w:styleId="Heading1Char">
    <w:name w:val="Heading 1 Char"/>
    <w:basedOn w:val="DefaultParagraphFont"/>
    <w:link w:val="Heading1"/>
    <w:rsid w:val="00ED1478"/>
    <w:rPr>
      <w:rFonts w:ascii="Times" w:eastAsia="Times New Roman" w:hAnsi="Times" w:cs="Times New Roman"/>
      <w:b/>
      <w:sz w:val="24"/>
      <w:szCs w:val="20"/>
    </w:rPr>
  </w:style>
  <w:style w:type="paragraph" w:styleId="Title">
    <w:name w:val="Title"/>
    <w:basedOn w:val="Normal"/>
    <w:link w:val="TitleChar"/>
    <w:qFormat/>
    <w:rsid w:val="00ED1478"/>
    <w:pPr>
      <w:spacing w:after="0" w:line="240" w:lineRule="auto"/>
      <w:jc w:val="center"/>
    </w:pPr>
    <w:rPr>
      <w:rFonts w:ascii="Times New Roman" w:eastAsia="Times New Roman" w:hAnsi="Times New Roman" w:cs="Times New Roman"/>
      <w:b/>
      <w:bCs/>
      <w:sz w:val="24"/>
      <w:szCs w:val="24"/>
    </w:rPr>
  </w:style>
  <w:style w:type="character" w:customStyle="1" w:styleId="TitleChar">
    <w:name w:val="Title Char"/>
    <w:basedOn w:val="DefaultParagraphFont"/>
    <w:link w:val="Title"/>
    <w:rsid w:val="00ED1478"/>
    <w:rPr>
      <w:rFonts w:ascii="Times New Roman" w:eastAsia="Times New Roman" w:hAnsi="Times New Roman" w:cs="Times New Roman"/>
      <w:b/>
      <w:bCs/>
      <w:sz w:val="24"/>
      <w:szCs w:val="24"/>
    </w:rPr>
  </w:style>
  <w:style w:type="paragraph" w:styleId="BodyTextIndent3">
    <w:name w:val="Body Text Indent 3"/>
    <w:basedOn w:val="Normal"/>
    <w:link w:val="BodyTextIndent3Char"/>
    <w:uiPriority w:val="99"/>
    <w:semiHidden/>
    <w:unhideWhenUsed/>
    <w:rsid w:val="00ED1478"/>
    <w:pPr>
      <w:spacing w:after="120" w:line="276" w:lineRule="auto"/>
      <w:ind w:left="360"/>
    </w:pPr>
    <w:rPr>
      <w:rFonts w:eastAsiaTheme="minorEastAsia"/>
      <w:sz w:val="16"/>
      <w:szCs w:val="16"/>
    </w:rPr>
  </w:style>
  <w:style w:type="character" w:customStyle="1" w:styleId="BodyTextIndent3Char">
    <w:name w:val="Body Text Indent 3 Char"/>
    <w:basedOn w:val="DefaultParagraphFont"/>
    <w:link w:val="BodyTextIndent3"/>
    <w:uiPriority w:val="99"/>
    <w:semiHidden/>
    <w:rsid w:val="00ED1478"/>
    <w:rPr>
      <w:rFonts w:eastAsiaTheme="minorEastAsia"/>
      <w:sz w:val="16"/>
      <w:szCs w:val="16"/>
    </w:rPr>
  </w:style>
  <w:style w:type="character" w:customStyle="1" w:styleId="addmd">
    <w:name w:val="addmd"/>
    <w:basedOn w:val="DefaultParagraphFont"/>
    <w:rsid w:val="00ED1478"/>
  </w:style>
  <w:style w:type="table" w:styleId="TableGrid">
    <w:name w:val="Table Grid"/>
    <w:basedOn w:val="TableNormal"/>
    <w:uiPriority w:val="39"/>
    <w:rsid w:val="00ED1478"/>
    <w:pPr>
      <w:spacing w:after="0" w:line="240" w:lineRule="auto"/>
    </w:pPr>
    <w:rPr>
      <w:rFonts w:eastAsiaTheme="minorEastAsia"/>
    </w:rPr>
    <w:tblPr>
      <w:tblInd w:w="0" w:type="nil"/>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ableParagraph">
    <w:name w:val="Table Paragraph"/>
    <w:basedOn w:val="Normal"/>
    <w:uiPriority w:val="1"/>
    <w:qFormat/>
    <w:rsid w:val="001255C3"/>
    <w:pPr>
      <w:widowControl w:val="0"/>
      <w:autoSpaceDE w:val="0"/>
      <w:autoSpaceDN w:val="0"/>
      <w:spacing w:after="0" w:line="240" w:lineRule="auto"/>
    </w:pPr>
    <w:rPr>
      <w:rFonts w:ascii="Calibri" w:eastAsia="Calibri" w:hAnsi="Calibri" w:cs="Calibri"/>
      <w:lang w:bidi="en-US"/>
    </w:rPr>
  </w:style>
  <w:style w:type="paragraph" w:styleId="BodyTextIndent">
    <w:name w:val="Body Text Indent"/>
    <w:basedOn w:val="Normal"/>
    <w:link w:val="BodyTextIndentChar"/>
    <w:uiPriority w:val="99"/>
    <w:unhideWhenUsed/>
    <w:rsid w:val="007B2152"/>
    <w:pPr>
      <w:spacing w:after="120" w:line="276" w:lineRule="auto"/>
      <w:ind w:left="360"/>
    </w:pPr>
  </w:style>
  <w:style w:type="character" w:customStyle="1" w:styleId="BodyTextIndentChar">
    <w:name w:val="Body Text Indent Char"/>
    <w:basedOn w:val="DefaultParagraphFont"/>
    <w:link w:val="BodyTextIndent"/>
    <w:uiPriority w:val="99"/>
    <w:rsid w:val="007B2152"/>
  </w:style>
  <w:style w:type="paragraph" w:styleId="BodyTextIndent2">
    <w:name w:val="Body Text Indent 2"/>
    <w:basedOn w:val="Normal"/>
    <w:link w:val="BodyTextIndent2Char"/>
    <w:uiPriority w:val="99"/>
    <w:semiHidden/>
    <w:unhideWhenUsed/>
    <w:rsid w:val="007B2152"/>
    <w:pPr>
      <w:spacing w:after="120" w:line="480" w:lineRule="auto"/>
      <w:ind w:left="360"/>
    </w:pPr>
  </w:style>
  <w:style w:type="character" w:customStyle="1" w:styleId="BodyTextIndent2Char">
    <w:name w:val="Body Text Indent 2 Char"/>
    <w:basedOn w:val="DefaultParagraphFont"/>
    <w:link w:val="BodyTextIndent2"/>
    <w:uiPriority w:val="99"/>
    <w:semiHidden/>
    <w:rsid w:val="007B2152"/>
  </w:style>
  <w:style w:type="paragraph" w:customStyle="1" w:styleId="Default">
    <w:name w:val="Default"/>
    <w:rsid w:val="00D770BB"/>
    <w:pPr>
      <w:autoSpaceDE w:val="0"/>
      <w:autoSpaceDN w:val="0"/>
      <w:adjustRightInd w:val="0"/>
      <w:spacing w:after="0" w:line="240" w:lineRule="auto"/>
    </w:pPr>
    <w:rPr>
      <w:rFonts w:ascii="Museo 500" w:hAnsi="Museo 500" w:cs="Museo 500"/>
      <w:color w:val="000000"/>
      <w:sz w:val="24"/>
      <w:szCs w:val="24"/>
    </w:rPr>
  </w:style>
  <w:style w:type="paragraph" w:styleId="NormalWeb">
    <w:name w:val="Normal (Web)"/>
    <w:basedOn w:val="Normal"/>
    <w:uiPriority w:val="99"/>
    <w:unhideWhenUsed/>
    <w:rsid w:val="004312F3"/>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Heading5Char">
    <w:name w:val="Heading 5 Char"/>
    <w:basedOn w:val="DefaultParagraphFont"/>
    <w:link w:val="Heading5"/>
    <w:uiPriority w:val="9"/>
    <w:semiHidden/>
    <w:rsid w:val="004312F3"/>
    <w:rPr>
      <w:rFonts w:asciiTheme="majorHAnsi" w:eastAsiaTheme="majorEastAsia" w:hAnsiTheme="majorHAnsi" w:cstheme="majorBidi"/>
      <w:color w:val="2F5496" w:themeColor="accent1" w:themeShade="BF"/>
    </w:rPr>
  </w:style>
  <w:style w:type="character" w:styleId="FollowedHyperlink">
    <w:name w:val="FollowedHyperlink"/>
    <w:basedOn w:val="DefaultParagraphFont"/>
    <w:uiPriority w:val="99"/>
    <w:semiHidden/>
    <w:unhideWhenUsed/>
    <w:rsid w:val="00493CD5"/>
    <w:rPr>
      <w:color w:val="954F72" w:themeColor="followedHyperlink"/>
      <w:u w:val="single"/>
    </w:rPr>
  </w:style>
  <w:style w:type="paragraph" w:styleId="BalloonText">
    <w:name w:val="Balloon Text"/>
    <w:basedOn w:val="Normal"/>
    <w:link w:val="BalloonTextChar"/>
    <w:uiPriority w:val="99"/>
    <w:semiHidden/>
    <w:unhideWhenUsed/>
    <w:rsid w:val="00373686"/>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373686"/>
    <w:rPr>
      <w:rFonts w:ascii="Segoe UI" w:hAnsi="Segoe UI" w:cs="Segoe UI"/>
      <w:sz w:val="18"/>
      <w:szCs w:val="18"/>
    </w:rPr>
  </w:style>
  <w:style w:type="character" w:styleId="CommentReference">
    <w:name w:val="annotation reference"/>
    <w:basedOn w:val="DefaultParagraphFont"/>
    <w:uiPriority w:val="99"/>
    <w:semiHidden/>
    <w:unhideWhenUsed/>
    <w:rsid w:val="00A942B0"/>
    <w:rPr>
      <w:sz w:val="16"/>
      <w:szCs w:val="16"/>
    </w:rPr>
  </w:style>
  <w:style w:type="paragraph" w:styleId="CommentText">
    <w:name w:val="annotation text"/>
    <w:basedOn w:val="Normal"/>
    <w:link w:val="CommentTextChar"/>
    <w:uiPriority w:val="99"/>
    <w:semiHidden/>
    <w:unhideWhenUsed/>
    <w:rsid w:val="00A942B0"/>
    <w:pPr>
      <w:spacing w:line="240" w:lineRule="auto"/>
    </w:pPr>
    <w:rPr>
      <w:sz w:val="20"/>
      <w:szCs w:val="20"/>
    </w:rPr>
  </w:style>
  <w:style w:type="character" w:customStyle="1" w:styleId="CommentTextChar">
    <w:name w:val="Comment Text Char"/>
    <w:basedOn w:val="DefaultParagraphFont"/>
    <w:link w:val="CommentText"/>
    <w:uiPriority w:val="99"/>
    <w:semiHidden/>
    <w:rsid w:val="00A942B0"/>
    <w:rPr>
      <w:sz w:val="20"/>
      <w:szCs w:val="20"/>
    </w:rPr>
  </w:style>
  <w:style w:type="character" w:customStyle="1" w:styleId="Heading2Char">
    <w:name w:val="Heading 2 Char"/>
    <w:basedOn w:val="DefaultParagraphFont"/>
    <w:link w:val="Heading2"/>
    <w:uiPriority w:val="9"/>
    <w:semiHidden/>
    <w:rsid w:val="00F40A89"/>
    <w:rPr>
      <w:rFonts w:asciiTheme="majorHAnsi" w:eastAsiaTheme="majorEastAsia" w:hAnsiTheme="majorHAnsi" w:cstheme="majorBidi"/>
      <w:color w:val="2F5496" w:themeColor="accent1" w:themeShade="BF"/>
      <w:sz w:val="26"/>
      <w:szCs w:val="26"/>
    </w:rPr>
  </w:style>
  <w:style w:type="character" w:customStyle="1" w:styleId="Heading3Char">
    <w:name w:val="Heading 3 Char"/>
    <w:basedOn w:val="DefaultParagraphFont"/>
    <w:link w:val="Heading3"/>
    <w:uiPriority w:val="9"/>
    <w:semiHidden/>
    <w:rsid w:val="00F40A89"/>
    <w:rPr>
      <w:rFonts w:asciiTheme="majorHAnsi" w:eastAsiaTheme="majorEastAsia" w:hAnsiTheme="majorHAnsi" w:cstheme="majorBidi"/>
      <w:color w:val="1F3763" w:themeColor="accent1" w:themeShade="7F"/>
      <w:sz w:val="24"/>
      <w:szCs w:val="24"/>
    </w:rPr>
  </w:style>
  <w:style w:type="paragraph" w:customStyle="1" w:styleId="Address">
    <w:name w:val="Address"/>
    <w:basedOn w:val="Normal"/>
    <w:uiPriority w:val="4"/>
    <w:qFormat/>
    <w:rsid w:val="009633B2"/>
    <w:pPr>
      <w:spacing w:after="0" w:line="240" w:lineRule="auto"/>
    </w:pPr>
    <w:rPr>
      <w:rFonts w:eastAsia="Times New Roman" w:cs="Times New Roman"/>
    </w:rPr>
  </w:style>
  <w:style w:type="paragraph" w:styleId="Salutation">
    <w:name w:val="Salutation"/>
    <w:basedOn w:val="Normal"/>
    <w:next w:val="Normal"/>
    <w:link w:val="SalutationChar"/>
    <w:uiPriority w:val="5"/>
    <w:qFormat/>
    <w:rsid w:val="009633B2"/>
    <w:pPr>
      <w:spacing w:before="480" w:after="240" w:line="276" w:lineRule="auto"/>
      <w:contextualSpacing/>
    </w:pPr>
    <w:rPr>
      <w:rFonts w:eastAsia="Times New Roman" w:cs="Times New Roman"/>
    </w:rPr>
  </w:style>
  <w:style w:type="character" w:customStyle="1" w:styleId="SalutationChar">
    <w:name w:val="Salutation Char"/>
    <w:basedOn w:val="DefaultParagraphFont"/>
    <w:link w:val="Salutation"/>
    <w:uiPriority w:val="5"/>
    <w:rsid w:val="009633B2"/>
    <w:rPr>
      <w:rFonts w:eastAsia="Times New Roman" w:cs="Times New Roman"/>
    </w:rPr>
  </w:style>
  <w:style w:type="paragraph" w:styleId="Closing">
    <w:name w:val="Closing"/>
    <w:basedOn w:val="Normal"/>
    <w:next w:val="Normal"/>
    <w:link w:val="ClosingChar"/>
    <w:uiPriority w:val="6"/>
    <w:qFormat/>
    <w:rsid w:val="009633B2"/>
    <w:pPr>
      <w:spacing w:before="400" w:after="1000" w:line="276" w:lineRule="auto"/>
    </w:pPr>
    <w:rPr>
      <w:rFonts w:eastAsia="Times New Roman" w:cs="Times New Roman"/>
    </w:rPr>
  </w:style>
  <w:style w:type="character" w:customStyle="1" w:styleId="ClosingChar">
    <w:name w:val="Closing Char"/>
    <w:basedOn w:val="DefaultParagraphFont"/>
    <w:link w:val="Closing"/>
    <w:uiPriority w:val="6"/>
    <w:rsid w:val="009633B2"/>
    <w:rPr>
      <w:rFonts w:eastAsia="Times New Roman" w:cs="Times New Roman"/>
    </w:rPr>
  </w:style>
  <w:style w:type="paragraph" w:styleId="Signature">
    <w:name w:val="Signature"/>
    <w:basedOn w:val="Normal"/>
    <w:link w:val="SignatureChar"/>
    <w:uiPriority w:val="6"/>
    <w:unhideWhenUsed/>
    <w:rsid w:val="009633B2"/>
    <w:pPr>
      <w:spacing w:after="0" w:line="240" w:lineRule="auto"/>
    </w:pPr>
    <w:rPr>
      <w:rFonts w:eastAsia="Times New Roman" w:cs="Times New Roman"/>
    </w:rPr>
  </w:style>
  <w:style w:type="character" w:customStyle="1" w:styleId="SignatureChar">
    <w:name w:val="Signature Char"/>
    <w:basedOn w:val="DefaultParagraphFont"/>
    <w:link w:val="Signature"/>
    <w:uiPriority w:val="6"/>
    <w:rsid w:val="009633B2"/>
    <w:rPr>
      <w:rFonts w:eastAsia="Times New Roman" w:cs="Times New Roman"/>
    </w:rPr>
  </w:style>
  <w:style w:type="paragraph" w:customStyle="1" w:styleId="xxmsonormal">
    <w:name w:val="x_xmsonormal"/>
    <w:basedOn w:val="Normal"/>
    <w:rsid w:val="00D05A63"/>
    <w:pPr>
      <w:spacing w:after="0" w:line="240" w:lineRule="auto"/>
    </w:pPr>
    <w:rPr>
      <w:rFonts w:ascii="Calibri" w:hAnsi="Calibri" w:cs="Calibri"/>
    </w:rPr>
  </w:style>
  <w:style w:type="paragraph" w:customStyle="1" w:styleId="xxmsolistparagraph">
    <w:name w:val="x_xmsolistparagraph"/>
    <w:basedOn w:val="Normal"/>
    <w:rsid w:val="00D05A63"/>
    <w:pPr>
      <w:spacing w:after="0" w:line="240" w:lineRule="auto"/>
    </w:pPr>
    <w:rPr>
      <w:rFonts w:ascii="Calibri" w:hAnsi="Calibri" w:cs="Calibri"/>
    </w:rPr>
  </w:style>
  <w:style w:type="character" w:styleId="Strong">
    <w:name w:val="Strong"/>
    <w:basedOn w:val="DefaultParagraphFont"/>
    <w:uiPriority w:val="22"/>
    <w:qFormat/>
    <w:rsid w:val="00804C06"/>
    <w:rPr>
      <w:b/>
      <w:bCs/>
    </w:rPr>
  </w:style>
  <w:style w:type="character" w:styleId="BookTitle">
    <w:name w:val="Book Title"/>
    <w:basedOn w:val="DefaultParagraphFont"/>
    <w:uiPriority w:val="33"/>
    <w:qFormat/>
    <w:rsid w:val="00696D40"/>
    <w:rPr>
      <w:b/>
      <w:bCs/>
      <w:i/>
      <w:iCs/>
      <w:spacing w:val="5"/>
    </w:rPr>
  </w:style>
  <w:style w:type="paragraph" w:styleId="Caption">
    <w:name w:val="caption"/>
    <w:basedOn w:val="Normal"/>
    <w:next w:val="Normal"/>
    <w:uiPriority w:val="35"/>
    <w:semiHidden/>
    <w:unhideWhenUsed/>
    <w:qFormat/>
    <w:rsid w:val="00696D40"/>
    <w:pPr>
      <w:spacing w:after="200" w:line="240" w:lineRule="auto"/>
    </w:pPr>
    <w:rPr>
      <w:i/>
      <w:iCs/>
      <w:color w:val="44546A" w:themeColor="text2"/>
      <w:sz w:val="18"/>
      <w:szCs w:val="18"/>
    </w:rPr>
  </w:style>
  <w:style w:type="character" w:customStyle="1" w:styleId="Heading4Char">
    <w:name w:val="Heading 4 Char"/>
    <w:basedOn w:val="DefaultParagraphFont"/>
    <w:link w:val="Heading4"/>
    <w:uiPriority w:val="9"/>
    <w:semiHidden/>
    <w:rsid w:val="00696D40"/>
    <w:rPr>
      <w:rFonts w:asciiTheme="majorHAnsi" w:eastAsiaTheme="majorEastAsia" w:hAnsiTheme="majorHAnsi" w:cstheme="majorBidi"/>
      <w:i/>
      <w:iCs/>
      <w:color w:val="2F5496" w:themeColor="accent1" w:themeShade="BF"/>
    </w:rPr>
  </w:style>
  <w:style w:type="character" w:customStyle="1" w:styleId="Heading6Char">
    <w:name w:val="Heading 6 Char"/>
    <w:basedOn w:val="DefaultParagraphFont"/>
    <w:link w:val="Heading6"/>
    <w:uiPriority w:val="9"/>
    <w:semiHidden/>
    <w:rsid w:val="00696D40"/>
    <w:rPr>
      <w:rFonts w:asciiTheme="majorHAnsi" w:eastAsiaTheme="majorEastAsia" w:hAnsiTheme="majorHAnsi" w:cstheme="majorBidi"/>
      <w:color w:val="1F3763" w:themeColor="accent1" w:themeShade="7F"/>
    </w:rPr>
  </w:style>
  <w:style w:type="character" w:customStyle="1" w:styleId="Heading7Char">
    <w:name w:val="Heading 7 Char"/>
    <w:basedOn w:val="DefaultParagraphFont"/>
    <w:link w:val="Heading7"/>
    <w:uiPriority w:val="9"/>
    <w:semiHidden/>
    <w:rsid w:val="00696D40"/>
    <w:rPr>
      <w:rFonts w:asciiTheme="majorHAnsi" w:eastAsiaTheme="majorEastAsia" w:hAnsiTheme="majorHAnsi" w:cstheme="majorBidi"/>
      <w:i/>
      <w:iCs/>
      <w:color w:val="1F3763" w:themeColor="accent1" w:themeShade="7F"/>
    </w:rPr>
  </w:style>
  <w:style w:type="character" w:customStyle="1" w:styleId="Heading8Char">
    <w:name w:val="Heading 8 Char"/>
    <w:basedOn w:val="DefaultParagraphFont"/>
    <w:link w:val="Heading8"/>
    <w:uiPriority w:val="9"/>
    <w:semiHidden/>
    <w:rsid w:val="00696D40"/>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696D40"/>
    <w:rPr>
      <w:rFonts w:asciiTheme="majorHAnsi" w:eastAsiaTheme="majorEastAsia" w:hAnsiTheme="majorHAnsi" w:cstheme="majorBidi"/>
      <w:i/>
      <w:iCs/>
      <w:color w:val="272727" w:themeColor="text1" w:themeTint="D8"/>
      <w:sz w:val="21"/>
      <w:szCs w:val="21"/>
    </w:rPr>
  </w:style>
  <w:style w:type="character" w:styleId="IntenseEmphasis">
    <w:name w:val="Intense Emphasis"/>
    <w:basedOn w:val="DefaultParagraphFont"/>
    <w:uiPriority w:val="21"/>
    <w:qFormat/>
    <w:rsid w:val="00696D40"/>
    <w:rPr>
      <w:i/>
      <w:iCs/>
      <w:color w:val="4472C4" w:themeColor="accent1"/>
    </w:rPr>
  </w:style>
  <w:style w:type="paragraph" w:styleId="IntenseQuote">
    <w:name w:val="Intense Quote"/>
    <w:basedOn w:val="Normal"/>
    <w:next w:val="Normal"/>
    <w:link w:val="IntenseQuoteChar"/>
    <w:uiPriority w:val="30"/>
    <w:qFormat/>
    <w:rsid w:val="00696D40"/>
    <w:pPr>
      <w:pBdr>
        <w:top w:val="single" w:sz="4" w:space="10" w:color="4472C4" w:themeColor="accent1"/>
        <w:bottom w:val="single" w:sz="4" w:space="10" w:color="4472C4" w:themeColor="accent1"/>
      </w:pBdr>
      <w:spacing w:before="360" w:after="360"/>
      <w:ind w:left="864" w:right="864"/>
      <w:jc w:val="center"/>
    </w:pPr>
    <w:rPr>
      <w:i/>
      <w:iCs/>
      <w:color w:val="4472C4" w:themeColor="accent1"/>
    </w:rPr>
  </w:style>
  <w:style w:type="character" w:customStyle="1" w:styleId="IntenseQuoteChar">
    <w:name w:val="Intense Quote Char"/>
    <w:basedOn w:val="DefaultParagraphFont"/>
    <w:link w:val="IntenseQuote"/>
    <w:uiPriority w:val="30"/>
    <w:rsid w:val="00696D40"/>
    <w:rPr>
      <w:i/>
      <w:iCs/>
      <w:color w:val="4472C4" w:themeColor="accent1"/>
    </w:rPr>
  </w:style>
  <w:style w:type="character" w:styleId="IntenseReference">
    <w:name w:val="Intense Reference"/>
    <w:basedOn w:val="DefaultParagraphFont"/>
    <w:uiPriority w:val="32"/>
    <w:qFormat/>
    <w:rsid w:val="00696D40"/>
    <w:rPr>
      <w:b/>
      <w:bCs/>
      <w:smallCaps/>
      <w:color w:val="4472C4" w:themeColor="accent1"/>
      <w:spacing w:val="5"/>
    </w:rPr>
  </w:style>
  <w:style w:type="paragraph" w:styleId="NoSpacing">
    <w:name w:val="No Spacing"/>
    <w:uiPriority w:val="1"/>
    <w:qFormat/>
    <w:rsid w:val="00696D40"/>
    <w:pPr>
      <w:spacing w:after="0" w:line="240" w:lineRule="auto"/>
    </w:pPr>
  </w:style>
  <w:style w:type="paragraph" w:styleId="Quote">
    <w:name w:val="Quote"/>
    <w:basedOn w:val="Normal"/>
    <w:next w:val="Normal"/>
    <w:link w:val="QuoteChar"/>
    <w:uiPriority w:val="29"/>
    <w:qFormat/>
    <w:rsid w:val="00696D40"/>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rsid w:val="00696D40"/>
    <w:rPr>
      <w:i/>
      <w:iCs/>
      <w:color w:val="404040" w:themeColor="text1" w:themeTint="BF"/>
    </w:rPr>
  </w:style>
  <w:style w:type="paragraph" w:styleId="Subtitle">
    <w:name w:val="Subtitle"/>
    <w:basedOn w:val="Normal"/>
    <w:next w:val="Normal"/>
    <w:link w:val="SubtitleChar"/>
    <w:uiPriority w:val="11"/>
    <w:qFormat/>
    <w:rsid w:val="00696D40"/>
    <w:pPr>
      <w:numPr>
        <w:ilvl w:val="1"/>
      </w:numPr>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696D40"/>
    <w:rPr>
      <w:rFonts w:eastAsiaTheme="minorEastAsia"/>
      <w:color w:val="5A5A5A" w:themeColor="text1" w:themeTint="A5"/>
      <w:spacing w:val="15"/>
    </w:rPr>
  </w:style>
  <w:style w:type="character" w:styleId="SubtleEmphasis">
    <w:name w:val="Subtle Emphasis"/>
    <w:basedOn w:val="DefaultParagraphFont"/>
    <w:uiPriority w:val="19"/>
    <w:qFormat/>
    <w:rsid w:val="00696D40"/>
    <w:rPr>
      <w:i/>
      <w:iCs/>
      <w:color w:val="404040" w:themeColor="text1" w:themeTint="BF"/>
    </w:rPr>
  </w:style>
  <w:style w:type="character" w:styleId="SubtleReference">
    <w:name w:val="Subtle Reference"/>
    <w:basedOn w:val="DefaultParagraphFont"/>
    <w:uiPriority w:val="31"/>
    <w:qFormat/>
    <w:rsid w:val="00696D40"/>
    <w:rPr>
      <w:smallCaps/>
      <w:color w:val="5A5A5A" w:themeColor="text1" w:themeTint="A5"/>
    </w:rPr>
  </w:style>
  <w:style w:type="paragraph" w:styleId="TOCHeading">
    <w:name w:val="TOC Heading"/>
    <w:basedOn w:val="Heading1"/>
    <w:next w:val="Normal"/>
    <w:uiPriority w:val="39"/>
    <w:semiHidden/>
    <w:unhideWhenUsed/>
    <w:qFormat/>
    <w:rsid w:val="00696D40"/>
    <w:pPr>
      <w:keepLines/>
      <w:spacing w:before="240" w:line="259" w:lineRule="auto"/>
      <w:jc w:val="left"/>
      <w:outlineLvl w:val="9"/>
    </w:pPr>
    <w:rPr>
      <w:rFonts w:asciiTheme="majorHAnsi" w:eastAsiaTheme="majorEastAsia" w:hAnsiTheme="majorHAnsi" w:cstheme="majorBidi"/>
      <w:b w:val="0"/>
      <w:color w:val="2F5496" w:themeColor="accent1" w:themeShade="BF"/>
      <w:sz w:val="32"/>
      <w:szCs w:val="32"/>
    </w:rPr>
  </w:style>
  <w:style w:type="paragraph" w:customStyle="1" w:styleId="pdq2pgselectionanchorcontainer">
    <w:name w:val="pdq2pg_selectionanchorcontainer"/>
    <w:basedOn w:val="Normal"/>
    <w:rsid w:val="007D1F0A"/>
    <w:pPr>
      <w:spacing w:before="100" w:beforeAutospacing="1" w:after="100" w:afterAutospacing="1" w:line="240" w:lineRule="auto"/>
    </w:pPr>
    <w:rPr>
      <w:rFonts w:ascii="Times New Roman" w:eastAsia="Times New Roman" w:hAnsi="Times New Roman"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89417023">
      <w:bodyDiv w:val="1"/>
      <w:marLeft w:val="0"/>
      <w:marRight w:val="0"/>
      <w:marTop w:val="0"/>
      <w:marBottom w:val="0"/>
      <w:divBdr>
        <w:top w:val="none" w:sz="0" w:space="0" w:color="auto"/>
        <w:left w:val="none" w:sz="0" w:space="0" w:color="auto"/>
        <w:bottom w:val="none" w:sz="0" w:space="0" w:color="auto"/>
        <w:right w:val="none" w:sz="0" w:space="0" w:color="auto"/>
      </w:divBdr>
    </w:div>
    <w:div w:id="531070519">
      <w:bodyDiv w:val="1"/>
      <w:marLeft w:val="0"/>
      <w:marRight w:val="0"/>
      <w:marTop w:val="0"/>
      <w:marBottom w:val="0"/>
      <w:divBdr>
        <w:top w:val="none" w:sz="0" w:space="0" w:color="auto"/>
        <w:left w:val="none" w:sz="0" w:space="0" w:color="auto"/>
        <w:bottom w:val="none" w:sz="0" w:space="0" w:color="auto"/>
        <w:right w:val="none" w:sz="0" w:space="0" w:color="auto"/>
      </w:divBdr>
    </w:div>
    <w:div w:id="532498244">
      <w:bodyDiv w:val="1"/>
      <w:marLeft w:val="0"/>
      <w:marRight w:val="0"/>
      <w:marTop w:val="0"/>
      <w:marBottom w:val="0"/>
      <w:divBdr>
        <w:top w:val="none" w:sz="0" w:space="0" w:color="auto"/>
        <w:left w:val="none" w:sz="0" w:space="0" w:color="auto"/>
        <w:bottom w:val="none" w:sz="0" w:space="0" w:color="auto"/>
        <w:right w:val="none" w:sz="0" w:space="0" w:color="auto"/>
      </w:divBdr>
    </w:div>
    <w:div w:id="555048910">
      <w:bodyDiv w:val="1"/>
      <w:marLeft w:val="0"/>
      <w:marRight w:val="0"/>
      <w:marTop w:val="0"/>
      <w:marBottom w:val="0"/>
      <w:divBdr>
        <w:top w:val="none" w:sz="0" w:space="0" w:color="auto"/>
        <w:left w:val="none" w:sz="0" w:space="0" w:color="auto"/>
        <w:bottom w:val="none" w:sz="0" w:space="0" w:color="auto"/>
        <w:right w:val="none" w:sz="0" w:space="0" w:color="auto"/>
      </w:divBdr>
    </w:div>
    <w:div w:id="1165363162">
      <w:bodyDiv w:val="1"/>
      <w:marLeft w:val="0"/>
      <w:marRight w:val="0"/>
      <w:marTop w:val="0"/>
      <w:marBottom w:val="0"/>
      <w:divBdr>
        <w:top w:val="none" w:sz="0" w:space="0" w:color="auto"/>
        <w:left w:val="none" w:sz="0" w:space="0" w:color="auto"/>
        <w:bottom w:val="none" w:sz="0" w:space="0" w:color="auto"/>
        <w:right w:val="none" w:sz="0" w:space="0" w:color="auto"/>
      </w:divBdr>
    </w:div>
    <w:div w:id="1265965615">
      <w:bodyDiv w:val="1"/>
      <w:marLeft w:val="0"/>
      <w:marRight w:val="0"/>
      <w:marTop w:val="0"/>
      <w:marBottom w:val="0"/>
      <w:divBdr>
        <w:top w:val="none" w:sz="0" w:space="0" w:color="auto"/>
        <w:left w:val="none" w:sz="0" w:space="0" w:color="auto"/>
        <w:bottom w:val="none" w:sz="0" w:space="0" w:color="auto"/>
        <w:right w:val="none" w:sz="0" w:space="0" w:color="auto"/>
      </w:divBdr>
    </w:div>
    <w:div w:id="1412385888">
      <w:bodyDiv w:val="1"/>
      <w:marLeft w:val="0"/>
      <w:marRight w:val="0"/>
      <w:marTop w:val="0"/>
      <w:marBottom w:val="0"/>
      <w:divBdr>
        <w:top w:val="none" w:sz="0" w:space="0" w:color="auto"/>
        <w:left w:val="none" w:sz="0" w:space="0" w:color="auto"/>
        <w:bottom w:val="none" w:sz="0" w:space="0" w:color="auto"/>
        <w:right w:val="none" w:sz="0" w:space="0" w:color="auto"/>
      </w:divBdr>
      <w:divsChild>
        <w:div w:id="830172363">
          <w:marLeft w:val="0"/>
          <w:marRight w:val="0"/>
          <w:marTop w:val="150"/>
          <w:marBottom w:val="150"/>
          <w:divBdr>
            <w:top w:val="none" w:sz="0" w:space="0" w:color="auto"/>
            <w:left w:val="none" w:sz="0" w:space="0" w:color="auto"/>
            <w:bottom w:val="none" w:sz="0" w:space="0" w:color="auto"/>
            <w:right w:val="none" w:sz="0" w:space="0" w:color="auto"/>
          </w:divBdr>
          <w:divsChild>
            <w:div w:id="102695312">
              <w:marLeft w:val="45"/>
              <w:marRight w:val="45"/>
              <w:marTop w:val="0"/>
              <w:marBottom w:val="0"/>
              <w:divBdr>
                <w:top w:val="none" w:sz="0" w:space="0" w:color="auto"/>
                <w:left w:val="none" w:sz="0" w:space="0" w:color="auto"/>
                <w:bottom w:val="none" w:sz="0" w:space="0" w:color="auto"/>
                <w:right w:val="none" w:sz="0" w:space="0" w:color="auto"/>
              </w:divBdr>
            </w:div>
            <w:div w:id="1854878708">
              <w:marLeft w:val="45"/>
              <w:marRight w:val="45"/>
              <w:marTop w:val="0"/>
              <w:marBottom w:val="0"/>
              <w:divBdr>
                <w:top w:val="none" w:sz="0" w:space="0" w:color="auto"/>
                <w:left w:val="none" w:sz="0" w:space="0" w:color="auto"/>
                <w:bottom w:val="none" w:sz="0" w:space="0" w:color="auto"/>
                <w:right w:val="none" w:sz="0" w:space="0" w:color="auto"/>
              </w:divBdr>
            </w:div>
            <w:div w:id="1892380986">
              <w:marLeft w:val="45"/>
              <w:marRight w:val="45"/>
              <w:marTop w:val="0"/>
              <w:marBottom w:val="0"/>
              <w:divBdr>
                <w:top w:val="none" w:sz="0" w:space="0" w:color="auto"/>
                <w:left w:val="none" w:sz="0" w:space="0" w:color="auto"/>
                <w:bottom w:val="none" w:sz="0" w:space="0" w:color="auto"/>
                <w:right w:val="none" w:sz="0" w:space="0" w:color="auto"/>
              </w:divBdr>
            </w:div>
            <w:div w:id="1954898964">
              <w:marLeft w:val="45"/>
              <w:marRight w:val="45"/>
              <w:marTop w:val="0"/>
              <w:marBottom w:val="0"/>
              <w:divBdr>
                <w:top w:val="none" w:sz="0" w:space="0" w:color="auto"/>
                <w:left w:val="none" w:sz="0" w:space="0" w:color="auto"/>
                <w:bottom w:val="none" w:sz="0" w:space="0" w:color="auto"/>
                <w:right w:val="none" w:sz="0" w:space="0" w:color="auto"/>
              </w:divBdr>
            </w:div>
          </w:divsChild>
        </w:div>
        <w:div w:id="2024015874">
          <w:marLeft w:val="0"/>
          <w:marRight w:val="0"/>
          <w:marTop w:val="0"/>
          <w:marBottom w:val="0"/>
          <w:divBdr>
            <w:top w:val="none" w:sz="0" w:space="0" w:color="auto"/>
            <w:left w:val="none" w:sz="0" w:space="0" w:color="auto"/>
            <w:bottom w:val="none" w:sz="0" w:space="0" w:color="auto"/>
            <w:right w:val="none" w:sz="0" w:space="0" w:color="auto"/>
          </w:divBdr>
        </w:div>
      </w:divsChild>
    </w:div>
    <w:div w:id="1425297399">
      <w:bodyDiv w:val="1"/>
      <w:marLeft w:val="0"/>
      <w:marRight w:val="0"/>
      <w:marTop w:val="0"/>
      <w:marBottom w:val="0"/>
      <w:divBdr>
        <w:top w:val="none" w:sz="0" w:space="0" w:color="auto"/>
        <w:left w:val="none" w:sz="0" w:space="0" w:color="auto"/>
        <w:bottom w:val="none" w:sz="0" w:space="0" w:color="auto"/>
        <w:right w:val="none" w:sz="0" w:space="0" w:color="auto"/>
      </w:divBdr>
    </w:div>
    <w:div w:id="1459950292">
      <w:bodyDiv w:val="1"/>
      <w:marLeft w:val="0"/>
      <w:marRight w:val="0"/>
      <w:marTop w:val="0"/>
      <w:marBottom w:val="0"/>
      <w:divBdr>
        <w:top w:val="none" w:sz="0" w:space="0" w:color="auto"/>
        <w:left w:val="none" w:sz="0" w:space="0" w:color="auto"/>
        <w:bottom w:val="none" w:sz="0" w:space="0" w:color="auto"/>
        <w:right w:val="none" w:sz="0" w:space="0" w:color="auto"/>
      </w:divBdr>
    </w:div>
    <w:div w:id="1518034440">
      <w:bodyDiv w:val="1"/>
      <w:marLeft w:val="0"/>
      <w:marRight w:val="0"/>
      <w:marTop w:val="0"/>
      <w:marBottom w:val="0"/>
      <w:divBdr>
        <w:top w:val="none" w:sz="0" w:space="0" w:color="auto"/>
        <w:left w:val="none" w:sz="0" w:space="0" w:color="auto"/>
        <w:bottom w:val="none" w:sz="0" w:space="0" w:color="auto"/>
        <w:right w:val="none" w:sz="0" w:space="0" w:color="auto"/>
      </w:divBdr>
    </w:div>
    <w:div w:id="1754156521">
      <w:bodyDiv w:val="1"/>
      <w:marLeft w:val="0"/>
      <w:marRight w:val="0"/>
      <w:marTop w:val="0"/>
      <w:marBottom w:val="0"/>
      <w:divBdr>
        <w:top w:val="none" w:sz="0" w:space="0" w:color="auto"/>
        <w:left w:val="none" w:sz="0" w:space="0" w:color="auto"/>
        <w:bottom w:val="none" w:sz="0" w:space="0" w:color="auto"/>
        <w:right w:val="none" w:sz="0" w:space="0" w:color="auto"/>
      </w:divBdr>
    </w:div>
    <w:div w:id="1946302930">
      <w:bodyDiv w:val="1"/>
      <w:marLeft w:val="0"/>
      <w:marRight w:val="0"/>
      <w:marTop w:val="0"/>
      <w:marBottom w:val="0"/>
      <w:divBdr>
        <w:top w:val="none" w:sz="0" w:space="0" w:color="auto"/>
        <w:left w:val="none" w:sz="0" w:space="0" w:color="auto"/>
        <w:bottom w:val="none" w:sz="0" w:space="0" w:color="auto"/>
        <w:right w:val="none" w:sz="0" w:space="0" w:color="auto"/>
      </w:divBdr>
    </w:div>
    <w:div w:id="1953199319">
      <w:bodyDiv w:val="1"/>
      <w:marLeft w:val="0"/>
      <w:marRight w:val="0"/>
      <w:marTop w:val="0"/>
      <w:marBottom w:val="0"/>
      <w:divBdr>
        <w:top w:val="none" w:sz="0" w:space="0" w:color="auto"/>
        <w:left w:val="none" w:sz="0" w:space="0" w:color="auto"/>
        <w:bottom w:val="none" w:sz="0" w:space="0" w:color="auto"/>
        <w:right w:val="none" w:sz="0" w:space="0" w:color="auto"/>
      </w:divBdr>
    </w:div>
    <w:div w:id="1981110854">
      <w:bodyDiv w:val="1"/>
      <w:marLeft w:val="0"/>
      <w:marRight w:val="0"/>
      <w:marTop w:val="0"/>
      <w:marBottom w:val="0"/>
      <w:divBdr>
        <w:top w:val="none" w:sz="0" w:space="0" w:color="auto"/>
        <w:left w:val="none" w:sz="0" w:space="0" w:color="auto"/>
        <w:bottom w:val="none" w:sz="0" w:space="0" w:color="auto"/>
        <w:right w:val="none" w:sz="0" w:space="0" w:color="auto"/>
      </w:divBdr>
    </w:div>
    <w:div w:id="1990550148">
      <w:bodyDiv w:val="1"/>
      <w:marLeft w:val="0"/>
      <w:marRight w:val="0"/>
      <w:marTop w:val="0"/>
      <w:marBottom w:val="0"/>
      <w:divBdr>
        <w:top w:val="none" w:sz="0" w:space="0" w:color="auto"/>
        <w:left w:val="none" w:sz="0" w:space="0" w:color="auto"/>
        <w:bottom w:val="none" w:sz="0" w:space="0" w:color="auto"/>
        <w:right w:val="none" w:sz="0" w:space="0" w:color="auto"/>
      </w:divBdr>
    </w:div>
    <w:div w:id="2058041388">
      <w:bodyDiv w:val="1"/>
      <w:marLeft w:val="0"/>
      <w:marRight w:val="0"/>
      <w:marTop w:val="0"/>
      <w:marBottom w:val="0"/>
      <w:divBdr>
        <w:top w:val="none" w:sz="0" w:space="0" w:color="auto"/>
        <w:left w:val="none" w:sz="0" w:space="0" w:color="auto"/>
        <w:bottom w:val="none" w:sz="0" w:space="0" w:color="auto"/>
        <w:right w:val="none" w:sz="0" w:space="0" w:color="auto"/>
      </w:divBdr>
    </w:div>
    <w:div w:id="2091583550">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4.emf"/><Relationship Id="rId26" Type="http://schemas.openxmlformats.org/officeDocument/2006/relationships/image" Target="media/image7.emf"/><Relationship Id="rId39" Type="http://schemas.openxmlformats.org/officeDocument/2006/relationships/footer" Target="footer3.xml"/><Relationship Id="rId21" Type="http://schemas.openxmlformats.org/officeDocument/2006/relationships/hyperlink" Target="https://sw.edu/schedule/" TargetMode="External"/><Relationship Id="rId34" Type="http://schemas.openxmlformats.org/officeDocument/2006/relationships/header" Target="header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vota.wildapricot.org/" TargetMode="External"/><Relationship Id="rId20" Type="http://schemas.openxmlformats.org/officeDocument/2006/relationships/hyperlink" Target="https://www.sw.edu/paying-for-college/tuition-fees" TargetMode="External"/><Relationship Id="rId29" Type="http://schemas.openxmlformats.org/officeDocument/2006/relationships/hyperlink" Target="https://www.nbcot.org/exam?utm_source=chatgpt.com" TargetMode="Externa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http://www.hpso.com/professional-liability-insurance/student-coverage-description.jsp" TargetMode="External"/><Relationship Id="rId32" Type="http://schemas.openxmlformats.org/officeDocument/2006/relationships/oleObject" Target="embeddings/oleObject1.bin"/><Relationship Id="rId37" Type="http://schemas.openxmlformats.org/officeDocument/2006/relationships/footer" Target="footer2.xml"/><Relationship Id="rId40"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yperlink" Target="https://doi.org/10.5014/ajot.2017.716S06" TargetMode="External"/><Relationship Id="rId23" Type="http://schemas.openxmlformats.org/officeDocument/2006/relationships/hyperlink" Target="http://www.sw.edu/emergency/" TargetMode="External"/><Relationship Id="rId28" Type="http://schemas.openxmlformats.org/officeDocument/2006/relationships/hyperlink" Target="https://www.nbcot.org/?utm_source=chatgpt.com" TargetMode="External"/><Relationship Id="rId36" Type="http://schemas.openxmlformats.org/officeDocument/2006/relationships/footer" Target="footer1.xml"/><Relationship Id="rId10" Type="http://schemas.openxmlformats.org/officeDocument/2006/relationships/endnotes" Target="endnotes.xml"/><Relationship Id="rId19" Type="http://schemas.openxmlformats.org/officeDocument/2006/relationships/image" Target="media/image5.png"/><Relationship Id="rId31" Type="http://schemas.openxmlformats.org/officeDocument/2006/relationships/image" Target="media/image9.emf"/><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www.acoteonline.org" TargetMode="External"/><Relationship Id="rId22" Type="http://schemas.openxmlformats.org/officeDocument/2006/relationships/hyperlink" Target="https://sw.edu/graduation/" TargetMode="External"/><Relationship Id="rId27" Type="http://schemas.openxmlformats.org/officeDocument/2006/relationships/image" Target="media/image8.emf"/><Relationship Id="rId30" Type="http://schemas.openxmlformats.org/officeDocument/2006/relationships/hyperlink" Target="https://catalog.sw.edu/content.php?catoid=13&amp;navoid=796&amp;hl=conduct&amp;returnto=search&amp;utm_source=chatgpt.com" TargetMode="External"/><Relationship Id="rId35" Type="http://schemas.openxmlformats.org/officeDocument/2006/relationships/header" Target="header2.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image" Target="media/image2.jpeg"/><Relationship Id="rId17" Type="http://schemas.openxmlformats.org/officeDocument/2006/relationships/hyperlink" Target="http://www.aota.org" TargetMode="External"/><Relationship Id="rId25" Type="http://schemas.openxmlformats.org/officeDocument/2006/relationships/image" Target="media/image6.png"/><Relationship Id="rId33" Type="http://schemas.openxmlformats.org/officeDocument/2006/relationships/image" Target="media/image10.png"/><Relationship Id="rId38" Type="http://schemas.openxmlformats.org/officeDocument/2006/relationships/header" Target="header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2C83DBAA2FDD4199F8EC48F996A2EC" ma:contentTypeVersion="25" ma:contentTypeDescription="Create a new document." ma:contentTypeScope="" ma:versionID="097996daa470e9f394ea058f47aab3d9">
  <xsd:schema xmlns:xsd="http://www.w3.org/2001/XMLSchema" xmlns:xs="http://www.w3.org/2001/XMLSchema" xmlns:p="http://schemas.microsoft.com/office/2006/metadata/properties" xmlns:ns1="http://schemas.microsoft.com/sharepoint/v3" xmlns:ns2="0c8852ed-6018-44f3-899e-758c8c7b4bbd" xmlns:ns3="26cc1241-6447-4fde-8840-b8277b164f8d" targetNamespace="http://schemas.microsoft.com/office/2006/metadata/properties" ma:root="true" ma:fieldsID="f18036a0320658882319536a792d6970" ns1:_="" ns2:_="" ns3:_="">
    <xsd:import namespace="http://schemas.microsoft.com/sharepoint/v3"/>
    <xsd:import namespace="0c8852ed-6018-44f3-899e-758c8c7b4bbd"/>
    <xsd:import namespace="26cc1241-6447-4fde-8840-b8277b164f8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DateTaken" minOccurs="0"/>
                <xsd:element ref="ns2:MediaServiceLocation" minOccurs="0"/>
                <xsd:element ref="ns2:MediaServiceOCR" minOccurs="0"/>
                <xsd:element ref="ns3:SharedWithUsers" minOccurs="0"/>
                <xsd:element ref="ns3:SharedWithDetails" minOccurs="0"/>
                <xsd:element ref="ns2:MediaLengthInSeconds" minOccurs="0"/>
                <xsd:element ref="ns2:MediaServiceAutoKeyPoints" minOccurs="0"/>
                <xsd:element ref="ns2:MediaServiceKeyPoints" minOccurs="0"/>
                <xsd:element ref="ns3:TaxCatchAll" minOccurs="0"/>
                <xsd:element ref="ns2:lcf76f155ced4ddcb4097134ff3c332f" minOccurs="0"/>
                <xsd:element ref="ns1:_ip_UnifiedCompliancePolicyProperties" minOccurs="0"/>
                <xsd:element ref="ns1:_ip_UnifiedCompliancePolicyUIAction"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4" nillable="true" ma:displayName="Unified Compliance Policy Properties" ma:hidden="true" ma:internalName="_ip_UnifiedCompliancePolicyProperties">
      <xsd:simpleType>
        <xsd:restriction base="dms:Note"/>
      </xsd:simpleType>
    </xsd:element>
    <xsd:element name="_ip_UnifiedCompliancePolicyUIAction" ma:index="2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8852ed-6018-44f3-899e-758c8c7b4bb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5b4ce52e-2202-47de-8f0c-808701a1887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6cc1241-6447-4fde-8840-b8277b164f8d"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20d7f08a-a8d8-4c2c-ad93-c429acc0ae7c}" ma:internalName="TaxCatchAll" ma:showField="CatchAllData" ma:web="26cc1241-6447-4fde-8840-b8277b164f8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lcf76f155ced4ddcb4097134ff3c332f xmlns="0c8852ed-6018-44f3-899e-758c8c7b4bbd">
      <Terms xmlns="http://schemas.microsoft.com/office/infopath/2007/PartnerControls"/>
    </lcf76f155ced4ddcb4097134ff3c332f>
    <_ip_UnifiedCompliancePolicyProperties xmlns="http://schemas.microsoft.com/sharepoint/v3" xsi:nil="true"/>
    <TaxCatchAll xmlns="26cc1241-6447-4fde-8840-b8277b164f8d"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0713403-9ABB-49A2-9F63-2A3F3E19FB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c8852ed-6018-44f3-899e-758c8c7b4bbd"/>
    <ds:schemaRef ds:uri="26cc1241-6447-4fde-8840-b8277b164f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7FCBCEE-3BE4-42DB-A98C-0A12128B3ED2}">
  <ds:schemaRefs>
    <ds:schemaRef ds:uri="http://schemas.openxmlformats.org/officeDocument/2006/bibliography"/>
  </ds:schemaRefs>
</ds:datastoreItem>
</file>

<file path=customXml/itemProps3.xml><?xml version="1.0" encoding="utf-8"?>
<ds:datastoreItem xmlns:ds="http://schemas.openxmlformats.org/officeDocument/2006/customXml" ds:itemID="{EC56676D-544C-4DCF-8CAF-36AAEE613236}">
  <ds:schemaRefs>
    <ds:schemaRef ds:uri="http://schemas.microsoft.com/office/2006/metadata/properties"/>
    <ds:schemaRef ds:uri="http://schemas.microsoft.com/office/infopath/2007/PartnerControls"/>
    <ds:schemaRef ds:uri="http://schemas.microsoft.com/sharepoint/v3"/>
    <ds:schemaRef ds:uri="0c8852ed-6018-44f3-899e-758c8c7b4bbd"/>
    <ds:schemaRef ds:uri="26cc1241-6447-4fde-8840-b8277b164f8d"/>
  </ds:schemaRefs>
</ds:datastoreItem>
</file>

<file path=customXml/itemProps4.xml><?xml version="1.0" encoding="utf-8"?>
<ds:datastoreItem xmlns:ds="http://schemas.openxmlformats.org/officeDocument/2006/customXml" ds:itemID="{FADE90E8-A27B-4CA9-A925-5BA3BE9586A7}">
  <ds:schemaRefs>
    <ds:schemaRef ds:uri="http://schemas.microsoft.com/sharepoint/v3/contenttype/forms"/>
  </ds:schemaRefs>
</ds:datastoreItem>
</file>

<file path=docMetadata/LabelInfo.xml><?xml version="1.0" encoding="utf-8"?>
<clbl:labelList xmlns:clbl="http://schemas.microsoft.com/office/2020/mipLabelMetadata">
  <clbl:label id="{faef4d98-9b2a-421e-8af3-865efff6f886}" enabled="1" method="Standard" siteId="{2f6d8839-0d61-4e15-b40e-38a077cbdbf2}" removed="0"/>
</clbl:labelList>
</file>

<file path=docProps/app.xml><?xml version="1.0" encoding="utf-8"?>
<Properties xmlns="http://schemas.openxmlformats.org/officeDocument/2006/extended-properties" xmlns:vt="http://schemas.openxmlformats.org/officeDocument/2006/docPropsVTypes">
  <Template>Normal.dotm</Template>
  <TotalTime>125</TotalTime>
  <Pages>58</Pages>
  <Words>13234</Words>
  <Characters>75439</Characters>
  <Application>Microsoft Office Word</Application>
  <DocSecurity>0</DocSecurity>
  <Lines>628</Lines>
  <Paragraphs>176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88497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Annette Looney</dc:creator>
  <cp:keywords/>
  <dc:description/>
  <cp:lastModifiedBy>John Dezember</cp:lastModifiedBy>
  <cp:revision>8</cp:revision>
  <cp:lastPrinted>2026-07-29T14:14:00Z</cp:lastPrinted>
  <dcterms:created xsi:type="dcterms:W3CDTF">2026-08-12T02:57:00Z</dcterms:created>
  <dcterms:modified xsi:type="dcterms:W3CDTF">2026-08-21T19:50:00Z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0x0101004B2C83DBAA2FDD4199F8EC48F996A2EC</vt:lpwstr>
  </property>
</Properties>
</file>